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89" r:id="rId2"/>
    <p:sldId id="271" r:id="rId3"/>
    <p:sldId id="322" r:id="rId4"/>
    <p:sldId id="350" r:id="rId5"/>
    <p:sldId id="351" r:id="rId6"/>
    <p:sldId id="358" r:id="rId7"/>
    <p:sldId id="359" r:id="rId8"/>
    <p:sldId id="352" r:id="rId9"/>
    <p:sldId id="360" r:id="rId10"/>
    <p:sldId id="361" r:id="rId11"/>
    <p:sldId id="353" r:id="rId12"/>
    <p:sldId id="364" r:id="rId13"/>
    <p:sldId id="363" r:id="rId14"/>
    <p:sldId id="365" r:id="rId15"/>
    <p:sldId id="366" r:id="rId16"/>
    <p:sldId id="354" r:id="rId17"/>
    <p:sldId id="367" r:id="rId18"/>
    <p:sldId id="368" r:id="rId19"/>
    <p:sldId id="369" r:id="rId20"/>
    <p:sldId id="370" r:id="rId21"/>
    <p:sldId id="373" r:id="rId22"/>
    <p:sldId id="349" r:id="rId23"/>
    <p:sldId id="372" r:id="rId24"/>
    <p:sldId id="374" r:id="rId25"/>
    <p:sldId id="355" r:id="rId26"/>
    <p:sldId id="376" r:id="rId27"/>
    <p:sldId id="377" r:id="rId28"/>
    <p:sldId id="382" r:id="rId29"/>
    <p:sldId id="383" r:id="rId30"/>
    <p:sldId id="384" r:id="rId31"/>
    <p:sldId id="380" r:id="rId32"/>
    <p:sldId id="378" r:id="rId33"/>
    <p:sldId id="385" r:id="rId34"/>
    <p:sldId id="375" r:id="rId35"/>
    <p:sldId id="356" r:id="rId36"/>
    <p:sldId id="290" r:id="rId37"/>
    <p:sldId id="386" r:id="rId38"/>
    <p:sldId id="387" r:id="rId39"/>
    <p:sldId id="35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293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8BD"/>
    <a:srgbClr val="D9D9D9"/>
    <a:srgbClr val="2C6FB7"/>
    <a:srgbClr val="005DA2"/>
    <a:srgbClr val="FBE5D6"/>
    <a:srgbClr val="DEEBF7"/>
    <a:srgbClr val="E6E6E6"/>
    <a:srgbClr val="BFBFBF"/>
    <a:srgbClr val="5B9BD5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83158" autoAdjust="0"/>
  </p:normalViewPr>
  <p:slideViewPr>
    <p:cSldViewPr snapToGrid="0">
      <p:cViewPr varScale="1">
        <p:scale>
          <a:sx n="68" d="100"/>
          <a:sy n="68" d="100"/>
        </p:scale>
        <p:origin x="1819" y="4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79BC3-7F3D-48AF-B3B5-B3739F8935B9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5C117-C0D3-478F-A650-DDB963386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83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504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692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14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5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阅读理解：需要把题目的外壳去掉，提取出真正需要的核心内容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28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按</a:t>
            </a:r>
            <a:r>
              <a:rPr lang="en-US" altLang="zh-CN" dirty="0">
                <a:effectLst/>
              </a:rPr>
              <a:t>ac</a:t>
            </a:r>
            <a:r>
              <a:rPr lang="zh-CN" altLang="en-US" dirty="0">
                <a:effectLst/>
              </a:rPr>
              <a:t>率得分，能尽量多得就多得分，比如只要求输出</a:t>
            </a:r>
            <a:r>
              <a:rPr lang="en-US" altLang="zh-CN" dirty="0">
                <a:effectLst/>
              </a:rPr>
              <a:t>True</a:t>
            </a:r>
            <a:r>
              <a:rPr lang="zh-CN" altLang="en-US" dirty="0">
                <a:effectLst/>
              </a:rPr>
              <a:t>或</a:t>
            </a:r>
            <a:r>
              <a:rPr lang="en-US" altLang="zh-CN" dirty="0">
                <a:effectLst/>
              </a:rPr>
              <a:t>False</a:t>
            </a:r>
            <a:r>
              <a:rPr lang="zh-CN" altLang="en-US" dirty="0">
                <a:effectLst/>
              </a:rPr>
              <a:t>的题目，但可能会人工查卷。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1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6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486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特点：根据简历中的技能点来问，写什么问什么。对自己的简历一定要熟。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021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与</a:t>
            </a:r>
            <a:r>
              <a:rPr lang="en-US" altLang="zh-CN" dirty="0"/>
              <a:t>UDP</a:t>
            </a:r>
            <a:r>
              <a:rPr lang="zh-CN" altLang="en-US" dirty="0"/>
              <a:t>的区别？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03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82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60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>
              <a:effectLst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26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659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319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976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37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466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313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802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670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8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17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563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490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74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按差额比例确定参与面试的人员名单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66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下面我介绍一下银行和国企的整体招聘情况，然后再对他们的招聘特点简单介绍一下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923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1234 </a:t>
            </a:r>
            <a:r>
              <a:rPr lang="zh-CN" altLang="en-US"/>
              <a:t>是国企  </a:t>
            </a:r>
            <a:endParaRPr lang="en-US" altLang="zh-CN"/>
          </a:p>
          <a:p>
            <a:r>
              <a:rPr lang="zh-CN" altLang="en-US"/>
              <a:t>招商银行待遇比较好</a:t>
            </a:r>
            <a:endParaRPr lang="en-US" altLang="zh-CN"/>
          </a:p>
          <a:p>
            <a:r>
              <a:rPr lang="zh-CN" altLang="en-US"/>
              <a:t>哪个银行好  区别  建议去哪些银行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409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电网的话</a:t>
            </a:r>
            <a:r>
              <a:rPr lang="en-US" altLang="zh-CN"/>
              <a:t>,</a:t>
            </a:r>
            <a:r>
              <a:rPr lang="zh-CN" altLang="en-US"/>
              <a:t>招聘信息可以关注一下这些微信公众号  </a:t>
            </a:r>
            <a:endParaRPr lang="en-US" altLang="zh-CN"/>
          </a:p>
          <a:p>
            <a:r>
              <a:rPr lang="zh-CN" altLang="en-US"/>
              <a:t>当然还有其它国企，不过计算机专业的好像都不太愿意去。</a:t>
            </a:r>
            <a:endParaRPr lang="en-US" altLang="zh-CN"/>
          </a:p>
          <a:p>
            <a:r>
              <a:rPr lang="zh-CN" altLang="en-US"/>
              <a:t>研究所这些我不太了解，我放一些招聘的信息，大家可以看一看薪资啊 以及要求这些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414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的话会问框架的内容 </a:t>
            </a:r>
            <a:r>
              <a:rPr lang="en-US" altLang="zh-CN"/>
              <a:t>API</a:t>
            </a:r>
          </a:p>
          <a:p>
            <a:r>
              <a:rPr lang="zh-CN" altLang="en-US"/>
              <a:t>举个例子，可以说说移动，</a:t>
            </a:r>
            <a:endParaRPr lang="en-US" altLang="zh-CN"/>
          </a:p>
          <a:p>
            <a:r>
              <a:rPr lang="zh-CN" altLang="en-US"/>
              <a:t>其它问题，国企一般问完项目就不问了，但是互联网会问很多基础知识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440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23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350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这里是我大概能想到的一些职位 ，这些职位没有好坏之分，只有是不是适合自己吧 </a:t>
            </a:r>
            <a:endParaRPr lang="en-US" altLang="zh-CN"/>
          </a:p>
          <a:p>
            <a:r>
              <a:rPr lang="zh-CN" altLang="en-US"/>
              <a:t>今年后端开发爆炸，十分卷，但是客户端就很好找工作，</a:t>
            </a:r>
            <a:endParaRPr lang="en-US" altLang="zh-CN"/>
          </a:p>
          <a:p>
            <a:r>
              <a:rPr lang="zh-CN" altLang="en-US"/>
              <a:t>然后切记千万不要</a:t>
            </a:r>
            <a:r>
              <a:rPr lang="en-US" altLang="zh-CN"/>
              <a:t>all in</a:t>
            </a:r>
            <a:r>
              <a:rPr lang="zh-CN" altLang="en-US"/>
              <a:t>，比如说我非算法工程师不去，或者是我非阿里不去，千万不能有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61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语言的话，</a:t>
            </a:r>
            <a:r>
              <a:rPr lang="en-US" altLang="zh-CN"/>
              <a:t>java</a:t>
            </a:r>
            <a:r>
              <a:rPr lang="zh-CN" altLang="en-US"/>
              <a:t>可以看看这些。。。</a:t>
            </a:r>
            <a:endParaRPr lang="en-US" altLang="zh-CN"/>
          </a:p>
          <a:p>
            <a:r>
              <a:rPr lang="zh-CN" altLang="en-US"/>
              <a:t>然后，这里是我找的一些招聘信息里面对语言的要求，多种多样，建议还是 </a:t>
            </a:r>
            <a:r>
              <a:rPr lang="en-US" altLang="zh-CN"/>
              <a:t>java</a:t>
            </a:r>
            <a:r>
              <a:rPr lang="zh-CN" altLang="en-US"/>
              <a:t>或</a:t>
            </a:r>
            <a:r>
              <a:rPr lang="en-US" altLang="zh-CN"/>
              <a:t>C++</a:t>
            </a:r>
          </a:p>
          <a:p>
            <a:r>
              <a:rPr lang="zh-CN" altLang="en-US"/>
              <a:t>多看源码，面试官问道你什么的时候，你可以说，我看过源码，是这样实现的，体现出你好学，努力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794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查找出现频率最高的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地址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cat test.txt | sort |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uniq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-c | sort -n -r | head -n 100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部分进行排序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uniq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–c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：打印每一重复行出现的次数，并去掉重复行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sort –n –r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：按照重复行出现的次数倒序排序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统计文件中某个字符串出现的次数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grep –o “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stringPattern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 filename |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wc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-l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324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416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5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5197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看书为主，知识成体系  去哪里找？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590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整体的路线</a:t>
            </a:r>
            <a:endParaRPr lang="en-US" altLang="zh-CN"/>
          </a:p>
          <a:p>
            <a:r>
              <a:rPr lang="zh-CN" altLang="en-US"/>
              <a:t>底线时间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78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看书为主，知识成体系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74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607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9247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最后一页讨论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079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93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3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0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64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88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40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84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10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5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80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1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975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05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59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0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4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39401-49A5-4516-A68F-54744A6B47CE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1" y="6445605"/>
            <a:ext cx="9143999" cy="419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9" name="矩形 8"/>
          <p:cNvSpPr/>
          <p:nvPr userDrawn="1"/>
        </p:nvSpPr>
        <p:spPr>
          <a:xfrm>
            <a:off x="-1" y="6445605"/>
            <a:ext cx="796835" cy="41909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38531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5.jpeg"/><Relationship Id="rId3" Type="http://schemas.openxmlformats.org/officeDocument/2006/relationships/image" Target="../media/image6.jpg"/><Relationship Id="rId7" Type="http://schemas.openxmlformats.org/officeDocument/2006/relationships/image" Target="../media/image31.pn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openxmlformats.org/officeDocument/2006/relationships/image" Target="../media/image30.jpg"/><Relationship Id="rId10" Type="http://schemas.openxmlformats.org/officeDocument/2006/relationships/image" Target="../media/image33.png"/><Relationship Id="rId4" Type="http://schemas.openxmlformats.org/officeDocument/2006/relationships/image" Target="../media/image4.jp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7.wdp"/><Relationship Id="rId1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39.jpeg"/><Relationship Id="rId12" Type="http://schemas.openxmlformats.org/officeDocument/2006/relationships/image" Target="../media/image4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.jp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microsoft.com/office/2007/relationships/hdphoto" Target="../media/hdphoto3.wdp"/><Relationship Id="rId5" Type="http://schemas.openxmlformats.org/officeDocument/2006/relationships/image" Target="../media/image6.jpg"/><Relationship Id="rId15" Type="http://schemas.openxmlformats.org/officeDocument/2006/relationships/image" Target="../media/image42.png"/><Relationship Id="rId10" Type="http://schemas.openxmlformats.org/officeDocument/2006/relationships/image" Target="../media/image27.png"/><Relationship Id="rId19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microsoft.com/office/2007/relationships/hdphoto" Target="../media/hdphoto6.wdp"/><Relationship Id="rId1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3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" y="1972639"/>
            <a:ext cx="9144002" cy="13770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</a:t>
            </a:r>
            <a:endParaRPr lang="zh-CN" altLang="en-US" sz="1350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233426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找工作专题</a:t>
            </a:r>
            <a:endParaRPr lang="en-US" altLang="zh-CN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3403834" y="4393142"/>
            <a:ext cx="2348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杨丰赫、周威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6222" y="5114286"/>
            <a:ext cx="23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2020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年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11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月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日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2" y="573979"/>
            <a:ext cx="2524192" cy="7168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991D55-1159-4B0C-B2AB-3C54AE373B7A}"/>
              </a:ext>
            </a:extLst>
          </p:cNvPr>
          <p:cNvSpPr txBox="1"/>
          <p:nvPr/>
        </p:nvSpPr>
        <p:spPr>
          <a:xfrm>
            <a:off x="241491" y="6482993"/>
            <a:ext cx="344136" cy="37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2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54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信息渠道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原创设计师QQ598969553                 _1">
            <a:extLst>
              <a:ext uri="{FF2B5EF4-FFF2-40B4-BE49-F238E27FC236}">
                <a16:creationId xmlns:a16="http://schemas.microsoft.com/office/drawing/2014/main" id="{FBB115EA-0A39-4F1E-BF4A-01927B27DA98}"/>
              </a:ext>
            </a:extLst>
          </p:cNvPr>
          <p:cNvSpPr/>
          <p:nvPr/>
        </p:nvSpPr>
        <p:spPr>
          <a:xfrm>
            <a:off x="785479" y="1700808"/>
            <a:ext cx="777686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165100" dist="50800" dir="138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原创设计师QQ598969553                 _2">
            <a:extLst>
              <a:ext uri="{FF2B5EF4-FFF2-40B4-BE49-F238E27FC236}">
                <a16:creationId xmlns:a16="http://schemas.microsoft.com/office/drawing/2014/main" id="{A281BD25-D79A-4E14-8437-7392ED156B09}"/>
              </a:ext>
            </a:extLst>
          </p:cNvPr>
          <p:cNvSpPr txBox="1"/>
          <p:nvPr/>
        </p:nvSpPr>
        <p:spPr>
          <a:xfrm>
            <a:off x="1111059" y="2890497"/>
            <a:ext cx="7247462" cy="181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秋招期间保持定期刷牛客（面经、新发布的公司与岗位、公司的最新消息）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适当加一些学校的招聘群，会有不少消息，包括岗位发布与后期补招等</a:t>
            </a: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秋招是一场信息战，多保持跟同学、师兄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姐、老师、内推人之间的交流。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若某公司开始接收简历，就尽早投递，面试难度会随时间而递增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原创设计师QQ598969553                 _3">
            <a:extLst>
              <a:ext uri="{FF2B5EF4-FFF2-40B4-BE49-F238E27FC236}">
                <a16:creationId xmlns:a16="http://schemas.microsoft.com/office/drawing/2014/main" id="{D69CA7FD-C520-49D7-A925-3F353579D369}"/>
              </a:ext>
            </a:extLst>
          </p:cNvPr>
          <p:cNvSpPr/>
          <p:nvPr/>
        </p:nvSpPr>
        <p:spPr>
          <a:xfrm>
            <a:off x="785479" y="1896512"/>
            <a:ext cx="7776863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BB1717"/>
                </a:solidFill>
                <a:latin typeface="微软雅黑" pitchFamily="34" charset="-122"/>
                <a:ea typeface="微软雅黑" pitchFamily="34" charset="-122"/>
              </a:rPr>
              <a:t>Suggestions</a:t>
            </a:r>
            <a:endParaRPr lang="zh-CN" altLang="en-US" sz="2400" dirty="0">
              <a:solidFill>
                <a:srgbClr val="BB1717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37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66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笔试环节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BF43918-41BE-4F4C-A777-A5FD4BC7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342" y="1197056"/>
            <a:ext cx="1275712" cy="56852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5C61106-0405-46A2-83ED-9B1DE80A1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569" y="2049706"/>
            <a:ext cx="4073509" cy="28945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913073F-7B5D-4054-BD5C-D5A43FEEC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408" y="2049708"/>
            <a:ext cx="3880351" cy="310583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0F90BA78-3AAC-4CF1-9907-1620E6C52567}"/>
              </a:ext>
            </a:extLst>
          </p:cNvPr>
          <p:cNvSpPr/>
          <p:nvPr/>
        </p:nvSpPr>
        <p:spPr>
          <a:xfrm>
            <a:off x="4114471" y="1070007"/>
            <a:ext cx="915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/>
                <a:solidFill>
                  <a:schemeClr val="accent3"/>
                </a:solidFill>
                <a:effectLst/>
              </a:rPr>
              <a:t>VS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0B8BF5C-57B8-4BE6-B29B-932B6CAAA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27" y="1262087"/>
            <a:ext cx="1275712" cy="438461"/>
          </a:xfrm>
          <a:prstGeom prst="rect">
            <a:avLst/>
          </a:prstGeom>
        </p:spPr>
      </p:pic>
      <p:sp>
        <p:nvSpPr>
          <p:cNvPr id="34" name="Rectangle 269">
            <a:extLst>
              <a:ext uri="{FF2B5EF4-FFF2-40B4-BE49-F238E27FC236}">
                <a16:creationId xmlns:a16="http://schemas.microsoft.com/office/drawing/2014/main" id="{FA8ED70E-536B-4DD7-8BC2-FA75BF298D2F}"/>
              </a:ext>
            </a:extLst>
          </p:cNvPr>
          <p:cNvSpPr/>
          <p:nvPr/>
        </p:nvSpPr>
        <p:spPr>
          <a:xfrm>
            <a:off x="331747" y="5355707"/>
            <a:ext cx="8561074" cy="856074"/>
          </a:xfrm>
          <a:prstGeom prst="rect">
            <a:avLst/>
          </a:prstGeom>
          <a:solidFill>
            <a:srgbClr val="BFBFBF"/>
          </a:solidFill>
          <a:ln w="381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24" tIns="41410" rIns="82824" bIns="41410" rtlCol="0" anchor="ctr"/>
          <a:lstStyle/>
          <a:p>
            <a:pPr algn="ctr"/>
            <a:endParaRPr lang="en-US" sz="935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 Box 7">
            <a:extLst>
              <a:ext uri="{FF2B5EF4-FFF2-40B4-BE49-F238E27FC236}">
                <a16:creationId xmlns:a16="http://schemas.microsoft.com/office/drawing/2014/main" id="{7004A806-E416-4769-BBBF-92AC30B31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810" y="5544484"/>
            <a:ext cx="7447827" cy="4751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1410" tIns="20706" rIns="41410" bIns="20706" anchor="ctr">
            <a:spAutoFit/>
          </a:bodyPr>
          <a:lstStyle/>
          <a:p>
            <a:pPr algn="ctr" defTabSz="739140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题型：单选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+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多选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+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编程题</a:t>
            </a:r>
          </a:p>
        </p:txBody>
      </p:sp>
    </p:spTree>
    <p:extLst>
      <p:ext uri="{BB962C8B-B14F-4D97-AF65-F5344CB8AC3E}">
        <p14:creationId xmlns:p14="http://schemas.microsoft.com/office/powerpoint/2010/main" val="334858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53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笔试环节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F20B2B-4F02-4831-9CDF-F6236FE28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" y="1320847"/>
            <a:ext cx="5315104" cy="4002421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2C544BF-4827-4DB9-AFD2-E0F7366AE4CF}"/>
              </a:ext>
            </a:extLst>
          </p:cNvPr>
          <p:cNvCxnSpPr>
            <a:cxnSpLocks/>
          </p:cNvCxnSpPr>
          <p:nvPr/>
        </p:nvCxnSpPr>
        <p:spPr>
          <a:xfrm flipH="1">
            <a:off x="5640442" y="2328352"/>
            <a:ext cx="3366571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238CE49-2024-455A-BDDD-E6012630B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974" y="1586512"/>
            <a:ext cx="3288039" cy="662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选择题考察</a:t>
            </a:r>
            <a:r>
              <a:rPr lang="zh-CN" altLang="en-US" sz="2800" b="1" kern="0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计算机基础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1009A6-2AD4-4F39-A9CA-EFE460CD5C93}"/>
              </a:ext>
            </a:extLst>
          </p:cNvPr>
          <p:cNvSpPr/>
          <p:nvPr/>
        </p:nvSpPr>
        <p:spPr>
          <a:xfrm>
            <a:off x="5999260" y="2626586"/>
            <a:ext cx="3204192" cy="3006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计算机网络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数据库内容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操作系统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数据结构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语言特性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设计模式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endParaRPr lang="zh-CN" altLang="en-US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1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51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笔试环节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76C4BF9-439A-40FB-8218-D5069796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3" y="1347498"/>
            <a:ext cx="5453253" cy="37080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DD79E4-63CB-44FF-9209-A8E83A962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91" y="4827159"/>
            <a:ext cx="2536434" cy="1191678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5957364-A496-4A1B-AB60-81BAC9B0D454}"/>
              </a:ext>
            </a:extLst>
          </p:cNvPr>
          <p:cNvCxnSpPr>
            <a:cxnSpLocks/>
          </p:cNvCxnSpPr>
          <p:nvPr/>
        </p:nvCxnSpPr>
        <p:spPr>
          <a:xfrm flipH="1">
            <a:off x="5640442" y="2328352"/>
            <a:ext cx="3366571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85ACB91-CED3-4BAF-A16B-F92A4C2A6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974" y="1586512"/>
            <a:ext cx="3288039" cy="662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编程题考察</a:t>
            </a:r>
            <a:r>
              <a:rPr lang="zh-CN" altLang="en-US" sz="2800" b="1" kern="0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代码能力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30075A-4514-43B7-BC75-4162CEB8FA65}"/>
              </a:ext>
            </a:extLst>
          </p:cNvPr>
          <p:cNvSpPr/>
          <p:nvPr/>
        </p:nvSpPr>
        <p:spPr>
          <a:xfrm>
            <a:off x="5578995" y="2447773"/>
            <a:ext cx="3366571" cy="257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编程语言大多可自选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部分题目需要阅读理解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b="1" kern="100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“编程题”而非“算法题”</a:t>
            </a:r>
            <a:endParaRPr lang="en-US" altLang="zh-CN" b="1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b="1" kern="100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提前练习输入输出</a:t>
            </a:r>
            <a:endParaRPr lang="en-US" altLang="zh-CN" b="1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b="1" kern="100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</a:t>
            </a:r>
            <a:r>
              <a:rPr lang="en-US" altLang="zh-CN" b="1" kern="100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</a:t>
            </a:r>
            <a:r>
              <a:rPr lang="zh-CN" altLang="en-US" b="1" kern="100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率得分</a:t>
            </a:r>
            <a:endParaRPr lang="en-US" altLang="zh-CN" b="1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endParaRPr lang="zh-CN" altLang="en-US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07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54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笔试环节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原创设计师QQ598969553                 _1">
            <a:extLst>
              <a:ext uri="{FF2B5EF4-FFF2-40B4-BE49-F238E27FC236}">
                <a16:creationId xmlns:a16="http://schemas.microsoft.com/office/drawing/2014/main" id="{98B489D3-B0FF-4CC0-AEE0-2C29D1BFDAAF}"/>
              </a:ext>
            </a:extLst>
          </p:cNvPr>
          <p:cNvSpPr/>
          <p:nvPr/>
        </p:nvSpPr>
        <p:spPr>
          <a:xfrm>
            <a:off x="785479" y="1700808"/>
            <a:ext cx="777686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165100" dist="50800" dir="138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原创设计师QQ598969553                 _2">
            <a:extLst>
              <a:ext uri="{FF2B5EF4-FFF2-40B4-BE49-F238E27FC236}">
                <a16:creationId xmlns:a16="http://schemas.microsoft.com/office/drawing/2014/main" id="{96C36039-55DC-43A7-99BB-EC62474A9D5B}"/>
              </a:ext>
            </a:extLst>
          </p:cNvPr>
          <p:cNvSpPr txBox="1"/>
          <p:nvPr/>
        </p:nvSpPr>
        <p:spPr>
          <a:xfrm>
            <a:off x="1111059" y="2740288"/>
            <a:ext cx="7247462" cy="2276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不能只刷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leetcode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，笔试前务必刷几道笔试题，练习输入输出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常用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熟记，笔试系统不一定带有自动补全功能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重在得分，不一定要追求算法精妙，很多情况下暴力求解的性价比更高。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对于不会做的题目，同样可以凭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率得到部分分数。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题目顺序不一定按难度递增，没思路的题及时跳过，可能后面的题更简单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原创设计师QQ598969553                 _3">
            <a:extLst>
              <a:ext uri="{FF2B5EF4-FFF2-40B4-BE49-F238E27FC236}">
                <a16:creationId xmlns:a16="http://schemas.microsoft.com/office/drawing/2014/main" id="{D22E58C9-3ACA-49FC-BCBF-CC83F485AC81}"/>
              </a:ext>
            </a:extLst>
          </p:cNvPr>
          <p:cNvSpPr/>
          <p:nvPr/>
        </p:nvSpPr>
        <p:spPr>
          <a:xfrm>
            <a:off x="785479" y="1896512"/>
            <a:ext cx="7776863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BB1717"/>
                </a:solidFill>
                <a:latin typeface="微软雅黑" pitchFamily="34" charset="-122"/>
                <a:ea typeface="微软雅黑" pitchFamily="34" charset="-122"/>
              </a:rPr>
              <a:t>Suggestions</a:t>
            </a:r>
            <a:endParaRPr lang="zh-CN" altLang="en-US" sz="2400" dirty="0">
              <a:solidFill>
                <a:srgbClr val="BB1717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22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48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6E63B7-FA07-4B7B-9B18-CD892732B211}"/>
              </a:ext>
            </a:extLst>
          </p:cNvPr>
          <p:cNvSpPr/>
          <p:nvPr/>
        </p:nvSpPr>
        <p:spPr>
          <a:xfrm>
            <a:off x="340764" y="1967460"/>
            <a:ext cx="1320806" cy="1320730"/>
          </a:xfrm>
          <a:prstGeom prst="ellipse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914" tIns="36457" rIns="72914" bIns="36457" rtlCol="0" anchor="ctr"/>
          <a:lstStyle/>
          <a:p>
            <a:pPr algn="ctr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一面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23C64A-5012-4E97-A19D-F26EF168DA59}"/>
              </a:ext>
            </a:extLst>
          </p:cNvPr>
          <p:cNvSpPr/>
          <p:nvPr/>
        </p:nvSpPr>
        <p:spPr>
          <a:xfrm>
            <a:off x="2376586" y="3034609"/>
            <a:ext cx="1320806" cy="132073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914" tIns="36457" rIns="72914" bIns="36457" rtlCol="0" anchor="ctr"/>
          <a:lstStyle/>
          <a:p>
            <a:pPr algn="ctr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二面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3011EA-E2FB-44A9-B0C8-E8A472650258}"/>
              </a:ext>
            </a:extLst>
          </p:cNvPr>
          <p:cNvSpPr/>
          <p:nvPr/>
        </p:nvSpPr>
        <p:spPr>
          <a:xfrm>
            <a:off x="4673640" y="1825102"/>
            <a:ext cx="1320806" cy="1320730"/>
          </a:xfrm>
          <a:prstGeom prst="ellipse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914" tIns="36457" rIns="72914" bIns="36457" rtlCol="0" anchor="ctr"/>
          <a:lstStyle/>
          <a:p>
            <a:pPr algn="ctr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主管面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B810A3A-A95E-4E9E-A768-E27842889350}"/>
              </a:ext>
            </a:extLst>
          </p:cNvPr>
          <p:cNvSpPr/>
          <p:nvPr/>
        </p:nvSpPr>
        <p:spPr>
          <a:xfrm>
            <a:off x="7028120" y="2234390"/>
            <a:ext cx="1320806" cy="132073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914" tIns="36457" rIns="72914" bIns="36457" rtlCol="0" anchor="ctr"/>
          <a:lstStyle/>
          <a:p>
            <a:pPr algn="ctr"/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面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E0258BD-D6EB-4933-BF78-2BD3A0ABCFE6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1661570" y="2627826"/>
            <a:ext cx="715016" cy="10671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0A3166B-65C9-4864-A126-35A150863C48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3697392" y="2485467"/>
            <a:ext cx="976248" cy="12095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F4F52B8-BC15-4C37-9120-61D25CD0FBA4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5994446" y="2485467"/>
            <a:ext cx="1033674" cy="4092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3FECF643-66EE-420C-9A68-BAC84C1D7348}"/>
              </a:ext>
            </a:extLst>
          </p:cNvPr>
          <p:cNvSpPr/>
          <p:nvPr/>
        </p:nvSpPr>
        <p:spPr>
          <a:xfrm>
            <a:off x="370635" y="3282296"/>
            <a:ext cx="1304860" cy="440201"/>
          </a:xfrm>
          <a:prstGeom prst="rect">
            <a:avLst/>
          </a:prstGeom>
        </p:spPr>
        <p:txBody>
          <a:bodyPr wrap="square" lIns="72914" tIns="36457" rIns="72914" bIns="36457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基础考察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E37AF98-DEC2-4132-B3C7-701DB47E29E2}"/>
              </a:ext>
            </a:extLst>
          </p:cNvPr>
          <p:cNvSpPr/>
          <p:nvPr/>
        </p:nvSpPr>
        <p:spPr>
          <a:xfrm>
            <a:off x="380439" y="3712126"/>
            <a:ext cx="1503405" cy="442958"/>
          </a:xfrm>
          <a:prstGeom prst="rect">
            <a:avLst/>
          </a:prstGeom>
        </p:spPr>
        <p:txBody>
          <a:bodyPr wrap="square" lIns="72914" tIns="36457" rIns="72914" bIns="36457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计算机基础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A591901-454F-481B-8018-6F76B1A852A0}"/>
              </a:ext>
            </a:extLst>
          </p:cNvPr>
          <p:cNvSpPr/>
          <p:nvPr/>
        </p:nvSpPr>
        <p:spPr>
          <a:xfrm>
            <a:off x="2288888" y="2095315"/>
            <a:ext cx="1304860" cy="440201"/>
          </a:xfrm>
          <a:prstGeom prst="rect">
            <a:avLst/>
          </a:prstGeom>
        </p:spPr>
        <p:txBody>
          <a:bodyPr wrap="square" lIns="72914" tIns="36457" rIns="72914" bIns="36457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基础与扩展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475EAF-423C-4B17-9E67-983EE690CC13}"/>
              </a:ext>
            </a:extLst>
          </p:cNvPr>
          <p:cNvSpPr/>
          <p:nvPr/>
        </p:nvSpPr>
        <p:spPr>
          <a:xfrm>
            <a:off x="2277313" y="2503317"/>
            <a:ext cx="1646505" cy="442958"/>
          </a:xfrm>
          <a:prstGeom prst="rect">
            <a:avLst/>
          </a:prstGeom>
        </p:spPr>
        <p:txBody>
          <a:bodyPr wrap="square" lIns="72914" tIns="36457" rIns="72914" bIns="36457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计算机基础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扩展知识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反问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4CC58B2-2E75-42F4-B74A-9828674083EC}"/>
              </a:ext>
            </a:extLst>
          </p:cNvPr>
          <p:cNvSpPr/>
          <p:nvPr/>
        </p:nvSpPr>
        <p:spPr>
          <a:xfrm>
            <a:off x="4574077" y="3217165"/>
            <a:ext cx="1304860" cy="440201"/>
          </a:xfrm>
          <a:prstGeom prst="rect">
            <a:avLst/>
          </a:prstGeom>
        </p:spPr>
        <p:txBody>
          <a:bodyPr wrap="square" lIns="72914" tIns="36457" rIns="72914" bIns="36457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思维考察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E07B3E3-5182-4C32-B275-ECF0E7BC6692}"/>
              </a:ext>
            </a:extLst>
          </p:cNvPr>
          <p:cNvSpPr/>
          <p:nvPr/>
        </p:nvSpPr>
        <p:spPr>
          <a:xfrm>
            <a:off x="4569924" y="3635983"/>
            <a:ext cx="2035067" cy="627624"/>
          </a:xfrm>
          <a:prstGeom prst="rect">
            <a:avLst/>
          </a:prstGeom>
        </p:spPr>
        <p:txBody>
          <a:bodyPr wrap="square" lIns="72914" tIns="36457" rIns="72914" bIns="36457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聊天（价值观、职业规划、沟通能力）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场景设计题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反问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569523-7B28-4CBB-9DC1-34412B05DEEC}"/>
              </a:ext>
            </a:extLst>
          </p:cNvPr>
          <p:cNvSpPr/>
          <p:nvPr/>
        </p:nvSpPr>
        <p:spPr>
          <a:xfrm>
            <a:off x="7037394" y="3557529"/>
            <a:ext cx="1304860" cy="440201"/>
          </a:xfrm>
          <a:prstGeom prst="rect">
            <a:avLst/>
          </a:prstGeom>
        </p:spPr>
        <p:txBody>
          <a:bodyPr wrap="square" lIns="72914" tIns="36457" rIns="72914" bIns="36457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匹配程度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48B74F6-E337-41F8-A7F1-F38007490738}"/>
              </a:ext>
            </a:extLst>
          </p:cNvPr>
          <p:cNvSpPr/>
          <p:nvPr/>
        </p:nvSpPr>
        <p:spPr>
          <a:xfrm>
            <a:off x="7037393" y="3977106"/>
            <a:ext cx="1726168" cy="627624"/>
          </a:xfrm>
          <a:prstGeom prst="rect">
            <a:avLst/>
          </a:prstGeom>
        </p:spPr>
        <p:txBody>
          <a:bodyPr wrap="square" lIns="72914" tIns="36457" rIns="72914" bIns="36457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候选人的过往经历、学习能力、对企业的意向与匹配程度等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4E99FE6-C7D2-451E-A756-36C179371A14}"/>
              </a:ext>
            </a:extLst>
          </p:cNvPr>
          <p:cNvSpPr txBox="1"/>
          <p:nvPr/>
        </p:nvSpPr>
        <p:spPr>
          <a:xfrm>
            <a:off x="390409" y="1206116"/>
            <a:ext cx="147028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普遍为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5006211-987C-4C7C-A665-478688502222}"/>
              </a:ext>
            </a:extLst>
          </p:cNvPr>
          <p:cNvGrpSpPr/>
          <p:nvPr/>
        </p:nvGrpSpPr>
        <p:grpSpPr>
          <a:xfrm rot="18953939">
            <a:off x="398888" y="4930536"/>
            <a:ext cx="730267" cy="748545"/>
            <a:chOff x="8263485" y="1222138"/>
            <a:chExt cx="604724" cy="619860"/>
          </a:xfrm>
        </p:grpSpPr>
        <p:grpSp>
          <p:nvGrpSpPr>
            <p:cNvPr id="39" name="Group 30">
              <a:extLst>
                <a:ext uri="{FF2B5EF4-FFF2-40B4-BE49-F238E27FC236}">
                  <a16:creationId xmlns:a16="http://schemas.microsoft.com/office/drawing/2014/main" id="{42D650CB-E793-4575-91FE-49289B7A6918}"/>
                </a:ext>
              </a:extLst>
            </p:cNvPr>
            <p:cNvGrpSpPr/>
            <p:nvPr/>
          </p:nvGrpSpPr>
          <p:grpSpPr>
            <a:xfrm rot="18970732">
              <a:off x="8263485" y="1222138"/>
              <a:ext cx="604724" cy="619860"/>
              <a:chOff x="2230996" y="2123275"/>
              <a:chExt cx="1883855" cy="1931012"/>
            </a:xfrm>
          </p:grpSpPr>
          <p:sp>
            <p:nvSpPr>
              <p:cNvPr id="44" name="任意多边形 82">
                <a:extLst>
                  <a:ext uri="{FF2B5EF4-FFF2-40B4-BE49-F238E27FC236}">
                    <a16:creationId xmlns:a16="http://schemas.microsoft.com/office/drawing/2014/main" id="{3006B642-5A6B-4816-88EC-0CA952F3A059}"/>
                  </a:ext>
                </a:extLst>
              </p:cNvPr>
              <p:cNvSpPr/>
              <p:nvPr/>
            </p:nvSpPr>
            <p:spPr bwMode="auto">
              <a:xfrm rot="5329268">
                <a:off x="2207418" y="2146853"/>
                <a:ext cx="1931012" cy="1883855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chemeClr val="bg1">
                      <a:lumMod val="80000"/>
                    </a:schemeClr>
                  </a:gs>
                </a:gsLst>
                <a:lin ang="0" scaled="0"/>
                <a:tileRect/>
              </a:gradFill>
              <a:ln w="9525" cap="flat" cmpd="sng" algn="ctr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0"/>
                  <a:tileRect/>
                </a:gradFill>
                <a:prstDash val="solid"/>
              </a:ln>
              <a:effectLst>
                <a:outerShdw blurRad="177800" dist="88900" dir="2700000" sx="102000" sy="102000" algn="tr" rotWithShape="0">
                  <a:prstClr val="black">
                    <a:alpha val="30000"/>
                  </a:prstClr>
                </a:outerShdw>
              </a:effectLst>
            </p:spPr>
            <p:txBody>
              <a:bodyPr anchor="ctr"/>
              <a:lstStyle/>
              <a:p>
                <a:pPr algn="ctr" defTabSz="6856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" name="椭圆 80">
                <a:extLst>
                  <a:ext uri="{FF2B5EF4-FFF2-40B4-BE49-F238E27FC236}">
                    <a16:creationId xmlns:a16="http://schemas.microsoft.com/office/drawing/2014/main" id="{CC8DF1C0-B034-4CFF-B9C5-7AADB24966EF}"/>
                  </a:ext>
                </a:extLst>
              </p:cNvPr>
              <p:cNvSpPr/>
              <p:nvPr/>
            </p:nvSpPr>
            <p:spPr bwMode="auto">
              <a:xfrm rot="21529268">
                <a:off x="2454989" y="2391060"/>
                <a:ext cx="1392630" cy="1395452"/>
              </a:xfrm>
              <a:prstGeom prst="roundRect">
                <a:avLst/>
              </a:prstGeom>
              <a:solidFill>
                <a:srgbClr val="005DA2"/>
              </a:solidFill>
              <a:ln w="9525" cap="flat" cmpd="sng" algn="ctr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olid"/>
              </a:ln>
              <a:effectLst>
                <a:innerShdw blurRad="76200" dist="38100" dir="16200000">
                  <a:prstClr val="black">
                    <a:alpha val="50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617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0" name="Group 20">
              <a:extLst>
                <a:ext uri="{FF2B5EF4-FFF2-40B4-BE49-F238E27FC236}">
                  <a16:creationId xmlns:a16="http://schemas.microsoft.com/office/drawing/2014/main" id="{1F3F1989-D46E-40A7-8962-D7353EB3B9E0}"/>
                </a:ext>
              </a:extLst>
            </p:cNvPr>
            <p:cNvGrpSpPr/>
            <p:nvPr/>
          </p:nvGrpSpPr>
          <p:grpSpPr>
            <a:xfrm>
              <a:off x="8420466" y="1382153"/>
              <a:ext cx="285018" cy="290643"/>
              <a:chOff x="7160655" y="2178006"/>
              <a:chExt cx="379359" cy="386846"/>
            </a:xfrm>
            <a:solidFill>
              <a:schemeClr val="bg1"/>
            </a:solidFill>
          </p:grpSpPr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1D8537B0-40D8-4F01-B5D9-F413D8C342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694F18B0-05C7-4872-A735-9DA85D813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3D49846F-3F4B-42B0-94CE-0F65E00FA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5AA7A7E-6C6D-47A0-ABE4-55A2982D56B4}"/>
              </a:ext>
            </a:extLst>
          </p:cNvPr>
          <p:cNvGrpSpPr/>
          <p:nvPr/>
        </p:nvGrpSpPr>
        <p:grpSpPr>
          <a:xfrm>
            <a:off x="3125812" y="4935463"/>
            <a:ext cx="730267" cy="748545"/>
            <a:chOff x="11587076" y="1222138"/>
            <a:chExt cx="604724" cy="619860"/>
          </a:xfrm>
        </p:grpSpPr>
        <p:grpSp>
          <p:nvGrpSpPr>
            <p:cNvPr id="47" name="Group 30">
              <a:extLst>
                <a:ext uri="{FF2B5EF4-FFF2-40B4-BE49-F238E27FC236}">
                  <a16:creationId xmlns:a16="http://schemas.microsoft.com/office/drawing/2014/main" id="{35559D95-6FBC-4A0A-A9A0-80612CAE7D44}"/>
                </a:ext>
              </a:extLst>
            </p:cNvPr>
            <p:cNvGrpSpPr/>
            <p:nvPr/>
          </p:nvGrpSpPr>
          <p:grpSpPr>
            <a:xfrm rot="18970732">
              <a:off x="11587076" y="1222138"/>
              <a:ext cx="604724" cy="619860"/>
              <a:chOff x="2230996" y="2123275"/>
              <a:chExt cx="1883855" cy="1931012"/>
            </a:xfrm>
          </p:grpSpPr>
          <p:sp>
            <p:nvSpPr>
              <p:cNvPr id="52" name="任意多边形 82">
                <a:extLst>
                  <a:ext uri="{FF2B5EF4-FFF2-40B4-BE49-F238E27FC236}">
                    <a16:creationId xmlns:a16="http://schemas.microsoft.com/office/drawing/2014/main" id="{1623F28F-A1BC-4870-BAAD-ABB6366D26CA}"/>
                  </a:ext>
                </a:extLst>
              </p:cNvPr>
              <p:cNvSpPr/>
              <p:nvPr/>
            </p:nvSpPr>
            <p:spPr bwMode="auto">
              <a:xfrm rot="5329268">
                <a:off x="2207418" y="2146853"/>
                <a:ext cx="1931012" cy="1883855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chemeClr val="bg1">
                      <a:lumMod val="80000"/>
                    </a:schemeClr>
                  </a:gs>
                </a:gsLst>
                <a:lin ang="0" scaled="0"/>
                <a:tileRect/>
              </a:gradFill>
              <a:ln w="9525" cap="flat" cmpd="sng" algn="ctr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0"/>
                  <a:tileRect/>
                </a:gradFill>
                <a:prstDash val="solid"/>
              </a:ln>
              <a:effectLst>
                <a:outerShdw blurRad="177800" dist="88900" dir="2700000" sx="102000" sy="102000" algn="tr" rotWithShape="0">
                  <a:prstClr val="black">
                    <a:alpha val="30000"/>
                  </a:prstClr>
                </a:outerShdw>
              </a:effectLst>
            </p:spPr>
            <p:txBody>
              <a:bodyPr anchor="ctr"/>
              <a:lstStyle/>
              <a:p>
                <a:pPr algn="ctr" defTabSz="6856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椭圆 80">
                <a:extLst>
                  <a:ext uri="{FF2B5EF4-FFF2-40B4-BE49-F238E27FC236}">
                    <a16:creationId xmlns:a16="http://schemas.microsoft.com/office/drawing/2014/main" id="{48A58A59-0943-4157-BC45-EA958F4B2573}"/>
                  </a:ext>
                </a:extLst>
              </p:cNvPr>
              <p:cNvSpPr/>
              <p:nvPr/>
            </p:nvSpPr>
            <p:spPr bwMode="auto">
              <a:xfrm rot="21529268">
                <a:off x="2454989" y="2391060"/>
                <a:ext cx="1392630" cy="1395452"/>
              </a:xfrm>
              <a:prstGeom prst="roundRect">
                <a:avLst/>
              </a:prstGeom>
              <a:solidFill>
                <a:srgbClr val="005DA2"/>
              </a:solidFill>
              <a:ln w="9525" cap="flat" cmpd="sng" algn="ctr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olid"/>
              </a:ln>
              <a:effectLst>
                <a:innerShdw blurRad="76200" dist="38100" dir="16200000">
                  <a:prstClr val="black">
                    <a:alpha val="50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617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8" name="Group 31">
              <a:extLst>
                <a:ext uri="{FF2B5EF4-FFF2-40B4-BE49-F238E27FC236}">
                  <a16:creationId xmlns:a16="http://schemas.microsoft.com/office/drawing/2014/main" id="{1202EFD2-F1B0-470E-A58D-DC1D0AF08F7F}"/>
                </a:ext>
              </a:extLst>
            </p:cNvPr>
            <p:cNvGrpSpPr/>
            <p:nvPr/>
          </p:nvGrpSpPr>
          <p:grpSpPr>
            <a:xfrm>
              <a:off x="11760737" y="1438832"/>
              <a:ext cx="284677" cy="177285"/>
              <a:chOff x="2942785" y="3296116"/>
              <a:chExt cx="416796" cy="259561"/>
            </a:xfrm>
            <a:solidFill>
              <a:schemeClr val="bg1"/>
            </a:solidFill>
          </p:grpSpPr>
          <p:sp>
            <p:nvSpPr>
              <p:cNvPr id="49" name="Freeform 95">
                <a:extLst>
                  <a:ext uri="{FF2B5EF4-FFF2-40B4-BE49-F238E27FC236}">
                    <a16:creationId xmlns:a16="http://schemas.microsoft.com/office/drawing/2014/main" id="{79D9C721-D110-45E0-A0EF-DA3C1BE498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2785" y="3296116"/>
                <a:ext cx="416796" cy="259561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5 h 78"/>
                  <a:gd name="T16" fmla="*/ 113 w 125"/>
                  <a:gd name="T17" fmla="*/ 18 h 78"/>
                  <a:gd name="T18" fmla="*/ 104 w 125"/>
                  <a:gd name="T19" fmla="*/ 68 h 78"/>
                  <a:gd name="T20" fmla="*/ 10 w 125"/>
                  <a:gd name="T21" fmla="*/ 68 h 78"/>
                  <a:gd name="T22" fmla="*/ 10 w 125"/>
                  <a:gd name="T23" fmla="*/ 9 h 78"/>
                  <a:gd name="T24" fmla="*/ 104 w 125"/>
                  <a:gd name="T25" fmla="*/ 9 h 78"/>
                  <a:gd name="T26" fmla="*/ 104 w 125"/>
                  <a:gd name="T27" fmla="*/ 6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5"/>
                      <a:pt x="125" y="25"/>
                      <a:pt x="125" y="25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8"/>
                    </a:move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4" y="9"/>
                      <a:pt x="104" y="9"/>
                      <a:pt x="104" y="9"/>
                    </a:cubicBezTo>
                    <a:lnTo>
                      <a:pt x="104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Rectangle 96">
                <a:extLst>
                  <a:ext uri="{FF2B5EF4-FFF2-40B4-BE49-F238E27FC236}">
                    <a16:creationId xmlns:a16="http://schemas.microsoft.com/office/drawing/2014/main" id="{2728B938-721D-49F4-AAB0-21E865052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187" y="3351023"/>
                <a:ext cx="79865" cy="1447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" name="Rectangle 97">
                <a:extLst>
                  <a:ext uri="{FF2B5EF4-FFF2-40B4-BE49-F238E27FC236}">
                    <a16:creationId xmlns:a16="http://schemas.microsoft.com/office/drawing/2014/main" id="{12BFE1AF-EB5B-49A0-A585-02F1B95EC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2532" y="3351023"/>
                <a:ext cx="77370" cy="1447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E4971BF-44D8-4961-9415-A6766BF4ADAD}"/>
              </a:ext>
            </a:extLst>
          </p:cNvPr>
          <p:cNvGrpSpPr/>
          <p:nvPr/>
        </p:nvGrpSpPr>
        <p:grpSpPr>
          <a:xfrm>
            <a:off x="6054657" y="4923144"/>
            <a:ext cx="730267" cy="748545"/>
            <a:chOff x="14836391" y="1222138"/>
            <a:chExt cx="604724" cy="619860"/>
          </a:xfrm>
        </p:grpSpPr>
        <p:grpSp>
          <p:nvGrpSpPr>
            <p:cNvPr id="55" name="Group 30">
              <a:extLst>
                <a:ext uri="{FF2B5EF4-FFF2-40B4-BE49-F238E27FC236}">
                  <a16:creationId xmlns:a16="http://schemas.microsoft.com/office/drawing/2014/main" id="{444C470B-BA11-4A43-A076-2B3DD4C91ECA}"/>
                </a:ext>
              </a:extLst>
            </p:cNvPr>
            <p:cNvGrpSpPr/>
            <p:nvPr/>
          </p:nvGrpSpPr>
          <p:grpSpPr>
            <a:xfrm rot="18970732">
              <a:off x="14836391" y="1222138"/>
              <a:ext cx="604724" cy="619860"/>
              <a:chOff x="2230996" y="2123275"/>
              <a:chExt cx="1883855" cy="1931012"/>
            </a:xfrm>
          </p:grpSpPr>
          <p:sp>
            <p:nvSpPr>
              <p:cNvPr id="68" name="任意多边形 82">
                <a:extLst>
                  <a:ext uri="{FF2B5EF4-FFF2-40B4-BE49-F238E27FC236}">
                    <a16:creationId xmlns:a16="http://schemas.microsoft.com/office/drawing/2014/main" id="{5C9B9137-A68E-4E8D-93FD-2F68CB64A2B5}"/>
                  </a:ext>
                </a:extLst>
              </p:cNvPr>
              <p:cNvSpPr/>
              <p:nvPr/>
            </p:nvSpPr>
            <p:spPr bwMode="auto">
              <a:xfrm rot="5329268">
                <a:off x="2207418" y="2146853"/>
                <a:ext cx="1931012" cy="1883855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chemeClr val="bg1">
                      <a:lumMod val="80000"/>
                    </a:schemeClr>
                  </a:gs>
                </a:gsLst>
                <a:lin ang="0" scaled="0"/>
                <a:tileRect/>
              </a:gradFill>
              <a:ln w="9525" cap="flat" cmpd="sng" algn="ctr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0"/>
                  <a:tileRect/>
                </a:gradFill>
                <a:prstDash val="solid"/>
              </a:ln>
              <a:effectLst>
                <a:outerShdw blurRad="177800" dist="88900" dir="2700000" sx="102000" sy="102000" algn="tr" rotWithShape="0">
                  <a:prstClr val="black">
                    <a:alpha val="30000"/>
                  </a:prstClr>
                </a:outerShdw>
              </a:effectLst>
            </p:spPr>
            <p:txBody>
              <a:bodyPr anchor="ctr"/>
              <a:lstStyle/>
              <a:p>
                <a:pPr algn="ctr" defTabSz="6856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" name="椭圆 80">
                <a:extLst>
                  <a:ext uri="{FF2B5EF4-FFF2-40B4-BE49-F238E27FC236}">
                    <a16:creationId xmlns:a16="http://schemas.microsoft.com/office/drawing/2014/main" id="{29E0A11C-2BC8-473A-890D-75E8F653A9DC}"/>
                  </a:ext>
                </a:extLst>
              </p:cNvPr>
              <p:cNvSpPr/>
              <p:nvPr/>
            </p:nvSpPr>
            <p:spPr bwMode="auto">
              <a:xfrm rot="21529268">
                <a:off x="2454989" y="2391060"/>
                <a:ext cx="1392630" cy="1395452"/>
              </a:xfrm>
              <a:prstGeom prst="roundRect">
                <a:avLst/>
              </a:prstGeom>
              <a:solidFill>
                <a:srgbClr val="005DA2"/>
              </a:solidFill>
              <a:ln w="9525" cap="flat" cmpd="sng" algn="ctr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olid"/>
              </a:ln>
              <a:effectLst>
                <a:innerShdw blurRad="76200" dist="38100" dir="16200000">
                  <a:prstClr val="black">
                    <a:alpha val="50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617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6" name="Group 23">
              <a:extLst>
                <a:ext uri="{FF2B5EF4-FFF2-40B4-BE49-F238E27FC236}">
                  <a16:creationId xmlns:a16="http://schemas.microsoft.com/office/drawing/2014/main" id="{7281264F-A013-488B-8149-696D4763F945}"/>
                </a:ext>
              </a:extLst>
            </p:cNvPr>
            <p:cNvGrpSpPr/>
            <p:nvPr/>
          </p:nvGrpSpPr>
          <p:grpSpPr>
            <a:xfrm>
              <a:off x="15029656" y="1405432"/>
              <a:ext cx="265925" cy="231832"/>
              <a:chOff x="7540014" y="4306907"/>
              <a:chExt cx="389342" cy="339426"/>
            </a:xfrm>
            <a:solidFill>
              <a:schemeClr val="bg1"/>
            </a:solidFill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4A8A03BF-3B16-4DA2-BB45-A2C293DB9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Freeform 111">
                <a:extLst>
                  <a:ext uri="{FF2B5EF4-FFF2-40B4-BE49-F238E27FC236}">
                    <a16:creationId xmlns:a16="http://schemas.microsoft.com/office/drawing/2014/main" id="{CE61731F-748C-4A29-8C3A-B1CDE2D51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Freeform 112">
                <a:extLst>
                  <a:ext uri="{FF2B5EF4-FFF2-40B4-BE49-F238E27FC236}">
                    <a16:creationId xmlns:a16="http://schemas.microsoft.com/office/drawing/2014/main" id="{7F2B3DE4-079A-4167-BD38-FC2F74744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Freeform 113">
                <a:extLst>
                  <a:ext uri="{FF2B5EF4-FFF2-40B4-BE49-F238E27FC236}">
                    <a16:creationId xmlns:a16="http://schemas.microsoft.com/office/drawing/2014/main" id="{4ED16AF0-41F7-45DC-B489-3BE371DD9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" name="Freeform 114">
                <a:extLst>
                  <a:ext uri="{FF2B5EF4-FFF2-40B4-BE49-F238E27FC236}">
                    <a16:creationId xmlns:a16="http://schemas.microsoft.com/office/drawing/2014/main" id="{472EEA83-10BE-4AA2-A367-0ED254DA9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" name="Freeform 115">
                <a:extLst>
                  <a:ext uri="{FF2B5EF4-FFF2-40B4-BE49-F238E27FC236}">
                    <a16:creationId xmlns:a16="http://schemas.microsoft.com/office/drawing/2014/main" id="{73588830-0D61-4D9E-A836-D417E62DB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" name="Freeform 116">
                <a:extLst>
                  <a:ext uri="{FF2B5EF4-FFF2-40B4-BE49-F238E27FC236}">
                    <a16:creationId xmlns:a16="http://schemas.microsoft.com/office/drawing/2014/main" id="{B2FC6FBD-5D4A-4CF0-B25C-0AB3EB4FB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" name="Rectangle 117">
                <a:extLst>
                  <a:ext uri="{FF2B5EF4-FFF2-40B4-BE49-F238E27FC236}">
                    <a16:creationId xmlns:a16="http://schemas.microsoft.com/office/drawing/2014/main" id="{AA6E3150-5378-44F2-AFAC-2C77191DF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" name="Rectangle 118">
                <a:extLst>
                  <a:ext uri="{FF2B5EF4-FFF2-40B4-BE49-F238E27FC236}">
                    <a16:creationId xmlns:a16="http://schemas.microsoft.com/office/drawing/2014/main" id="{20670C5D-AD28-4AC7-B862-3E24036FD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" name="Rectangle 119">
                <a:extLst>
                  <a:ext uri="{FF2B5EF4-FFF2-40B4-BE49-F238E27FC236}">
                    <a16:creationId xmlns:a16="http://schemas.microsoft.com/office/drawing/2014/main" id="{000C5A50-46CF-4F25-877B-53E4D37C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" name="Rectangle 120">
                <a:extLst>
                  <a:ext uri="{FF2B5EF4-FFF2-40B4-BE49-F238E27FC236}">
                    <a16:creationId xmlns:a16="http://schemas.microsoft.com/office/drawing/2014/main" id="{A133830B-14A5-4A61-9BF5-CC19A3B03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E2D3267-DCF7-45AB-BC47-400A56CC424E}"/>
              </a:ext>
            </a:extLst>
          </p:cNvPr>
          <p:cNvGrpSpPr/>
          <p:nvPr/>
        </p:nvGrpSpPr>
        <p:grpSpPr>
          <a:xfrm>
            <a:off x="1342396" y="5015635"/>
            <a:ext cx="1673324" cy="620422"/>
            <a:chOff x="6870214" y="2850013"/>
            <a:chExt cx="2231615" cy="827422"/>
          </a:xfrm>
        </p:grpSpPr>
        <p:sp>
          <p:nvSpPr>
            <p:cNvPr id="71" name="文本框 54">
              <a:extLst>
                <a:ext uri="{FF2B5EF4-FFF2-40B4-BE49-F238E27FC236}">
                  <a16:creationId xmlns:a16="http://schemas.microsoft.com/office/drawing/2014/main" id="{73A3E0F0-482F-46EC-A5D7-E2676C033C11}"/>
                </a:ext>
              </a:extLst>
            </p:cNvPr>
            <p:cNvSpPr txBox="1"/>
            <p:nvPr/>
          </p:nvSpPr>
          <p:spPr>
            <a:xfrm>
              <a:off x="6870214" y="2850013"/>
              <a:ext cx="1784496" cy="49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5DA2"/>
                  </a:solidFill>
                  <a:latin typeface="微软雅黑" pitchFamily="34" charset="-122"/>
                  <a:ea typeface="微软雅黑" pitchFamily="34" charset="-122"/>
                </a:rPr>
                <a:t>统招面试</a:t>
              </a:r>
            </a:p>
          </p:txBody>
        </p:sp>
        <p:sp>
          <p:nvSpPr>
            <p:cNvPr id="72" name="文本框 55">
              <a:extLst>
                <a:ext uri="{FF2B5EF4-FFF2-40B4-BE49-F238E27FC236}">
                  <a16:creationId xmlns:a16="http://schemas.microsoft.com/office/drawing/2014/main" id="{758D9BDA-A183-455C-B2D2-867FAC180D31}"/>
                </a:ext>
              </a:extLst>
            </p:cNvPr>
            <p:cNvSpPr txBox="1"/>
            <p:nvPr/>
          </p:nvSpPr>
          <p:spPr>
            <a:xfrm>
              <a:off x="6915933" y="3266970"/>
              <a:ext cx="2185896" cy="410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滴滴、虾皮等</a:t>
              </a:r>
              <a:r>
                <a:rPr lang="en-US" altLang="zh-CN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08CAB9F-4AE9-4ECD-A031-A4F758E36AFB}"/>
              </a:ext>
            </a:extLst>
          </p:cNvPr>
          <p:cNvGrpSpPr/>
          <p:nvPr/>
        </p:nvGrpSpPr>
        <p:grpSpPr>
          <a:xfrm>
            <a:off x="4079612" y="5034822"/>
            <a:ext cx="1975168" cy="631996"/>
            <a:chOff x="6870214" y="2850013"/>
            <a:chExt cx="2634167" cy="842857"/>
          </a:xfrm>
        </p:grpSpPr>
        <p:sp>
          <p:nvSpPr>
            <p:cNvPr id="74" name="文本框 57">
              <a:extLst>
                <a:ext uri="{FF2B5EF4-FFF2-40B4-BE49-F238E27FC236}">
                  <a16:creationId xmlns:a16="http://schemas.microsoft.com/office/drawing/2014/main" id="{027C1DED-ADC1-49FD-997F-2F357D74AB5C}"/>
                </a:ext>
              </a:extLst>
            </p:cNvPr>
            <p:cNvSpPr txBox="1"/>
            <p:nvPr/>
          </p:nvSpPr>
          <p:spPr>
            <a:xfrm>
              <a:off x="6870214" y="2850013"/>
              <a:ext cx="1784496" cy="49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5DA2"/>
                  </a:solidFill>
                  <a:latin typeface="微软雅黑" pitchFamily="34" charset="-122"/>
                  <a:ea typeface="微软雅黑" pitchFamily="34" charset="-122"/>
                </a:rPr>
                <a:t>部门交叉面</a:t>
              </a:r>
            </a:p>
          </p:txBody>
        </p:sp>
        <p:sp>
          <p:nvSpPr>
            <p:cNvPr id="75" name="文本框 58">
              <a:extLst>
                <a:ext uri="{FF2B5EF4-FFF2-40B4-BE49-F238E27FC236}">
                  <a16:creationId xmlns:a16="http://schemas.microsoft.com/office/drawing/2014/main" id="{163ADBD0-C46D-4DD5-9846-096CBC07762C}"/>
                </a:ext>
              </a:extLst>
            </p:cNvPr>
            <p:cNvSpPr txBox="1"/>
            <p:nvPr/>
          </p:nvSpPr>
          <p:spPr>
            <a:xfrm>
              <a:off x="6885059" y="3282406"/>
              <a:ext cx="2619322" cy="41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阿里巴巴、</a:t>
              </a:r>
              <a:r>
                <a:rPr lang="en-US" altLang="zh-CN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bilibili</a:t>
              </a: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等</a:t>
              </a:r>
              <a:r>
                <a:rPr lang="en-US" altLang="zh-CN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F188E18-74B3-4D02-9B84-9F8D98AC8D51}"/>
              </a:ext>
            </a:extLst>
          </p:cNvPr>
          <p:cNvGrpSpPr/>
          <p:nvPr/>
        </p:nvGrpSpPr>
        <p:grpSpPr>
          <a:xfrm>
            <a:off x="7008458" y="5053559"/>
            <a:ext cx="1661749" cy="631996"/>
            <a:chOff x="6870214" y="2850013"/>
            <a:chExt cx="2216178" cy="842857"/>
          </a:xfrm>
        </p:grpSpPr>
        <p:sp>
          <p:nvSpPr>
            <p:cNvPr id="77" name="文本框 60">
              <a:extLst>
                <a:ext uri="{FF2B5EF4-FFF2-40B4-BE49-F238E27FC236}">
                  <a16:creationId xmlns:a16="http://schemas.microsoft.com/office/drawing/2014/main" id="{D7A45092-9EEB-46E7-8D47-E9857AE74C34}"/>
                </a:ext>
              </a:extLst>
            </p:cNvPr>
            <p:cNvSpPr txBox="1"/>
            <p:nvPr/>
          </p:nvSpPr>
          <p:spPr>
            <a:xfrm>
              <a:off x="6870214" y="2850013"/>
              <a:ext cx="1784496" cy="49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5DA2"/>
                  </a:solidFill>
                  <a:latin typeface="微软雅黑" pitchFamily="34" charset="-122"/>
                  <a:ea typeface="微软雅黑" pitchFamily="34" charset="-122"/>
                </a:rPr>
                <a:t>面委会加面</a:t>
              </a:r>
            </a:p>
          </p:txBody>
        </p:sp>
        <p:sp>
          <p:nvSpPr>
            <p:cNvPr id="78" name="文本框 61">
              <a:extLst>
                <a:ext uri="{FF2B5EF4-FFF2-40B4-BE49-F238E27FC236}">
                  <a16:creationId xmlns:a16="http://schemas.microsoft.com/office/drawing/2014/main" id="{B53BA53B-95FF-46D0-86D0-CF62A47834C3}"/>
                </a:ext>
              </a:extLst>
            </p:cNvPr>
            <p:cNvSpPr txBox="1"/>
            <p:nvPr/>
          </p:nvSpPr>
          <p:spPr>
            <a:xfrm>
              <a:off x="6900496" y="3282406"/>
              <a:ext cx="2185896" cy="41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大多数互联网公司</a:t>
              </a:r>
              <a:endPara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5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4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F5B392-3574-420E-937E-247DA8AB2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90" y="963874"/>
            <a:ext cx="8485820" cy="3956497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B2395E4-7767-4ED9-A7E5-5250F9A16A18}"/>
              </a:ext>
            </a:extLst>
          </p:cNvPr>
          <p:cNvSpPr/>
          <p:nvPr/>
        </p:nvSpPr>
        <p:spPr>
          <a:xfrm>
            <a:off x="6801196" y="1401575"/>
            <a:ext cx="1926115" cy="14110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FBB61A8-47CE-48ED-906B-DE3ACDFBBA8E}"/>
              </a:ext>
            </a:extLst>
          </p:cNvPr>
          <p:cNvSpPr/>
          <p:nvPr/>
        </p:nvSpPr>
        <p:spPr>
          <a:xfrm>
            <a:off x="8082468" y="2343643"/>
            <a:ext cx="644843" cy="469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A399B0-92ED-48DC-A4F0-DB600315724A}"/>
              </a:ext>
            </a:extLst>
          </p:cNvPr>
          <p:cNvSpPr/>
          <p:nvPr/>
        </p:nvSpPr>
        <p:spPr>
          <a:xfrm>
            <a:off x="7093654" y="140039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面试官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7CB7DB-A171-49F5-BABF-FE4665EFCECE}"/>
              </a:ext>
            </a:extLst>
          </p:cNvPr>
          <p:cNvSpPr/>
          <p:nvPr/>
        </p:nvSpPr>
        <p:spPr>
          <a:xfrm>
            <a:off x="8082468" y="2289428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4F4AA5B-B2D1-4F22-93FA-1B66738F5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83" b="72848" l="25408" r="76690">
                        <a14:foregroundMark x1="36364" y1="47351" x2="38695" y2="64238"/>
                        <a14:foregroundMark x1="38695" y1="60927" x2="63636" y2="62252"/>
                        <a14:foregroundMark x1="50583" y1="54967" x2="60839" y2="62252"/>
                        <a14:foregroundMark x1="62238" y1="50662" x2="67366" y2="60927"/>
                        <a14:foregroundMark x1="63636" y1="49338" x2="70396" y2="55629"/>
                        <a14:foregroundMark x1="32634" y1="64238" x2="69697" y2="65563"/>
                        <a14:foregroundMark x1="31702" y1="31457" x2="35431" y2="62914"/>
                        <a14:foregroundMark x1="32634" y1="23841" x2="67832" y2="23841"/>
                        <a14:foregroundMark x1="33100" y1="19868" x2="71329" y2="20530"/>
                        <a14:foregroundMark x1="33100" y1="13907" x2="69231" y2="17219"/>
                        <a14:foregroundMark x1="69930" y1="11921" x2="35897" y2="13907"/>
                        <a14:foregroundMark x1="32168" y1="66887" x2="68765" y2="67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815" y="4708316"/>
            <a:ext cx="2639027" cy="18577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4E05C94-BC16-4602-9346-74CE45561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5526" y="5061772"/>
            <a:ext cx="670078" cy="103162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3304309-7EBE-4C1E-8F90-913F78579F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39" y="4921555"/>
            <a:ext cx="1275022" cy="12750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1A6780E-7BE4-4096-9DDF-89A22403F25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87612" l="1266" r="99578">
                        <a14:foregroundMark x1="37764" y1="36119" x2="37764" y2="36119"/>
                        <a14:foregroundMark x1="18354" y1="41791" x2="18354" y2="41791"/>
                        <a14:foregroundMark x1="16245" y1="57015" x2="16245" y2="57015"/>
                        <a14:foregroundMark x1="25105" y1="67463" x2="25105" y2="67463"/>
                        <a14:foregroundMark x1="75527" y1="44776" x2="75527" y2="44776"/>
                        <a14:foregroundMark x1="85021" y1="55970" x2="85021" y2="55970"/>
                        <a14:foregroundMark x1="77848" y1="68209" x2="77848" y2="68209"/>
                        <a14:foregroundMark x1="89241" y1="78507" x2="89241" y2="78507"/>
                        <a14:foregroundMark x1="89662" y1="76418" x2="89662" y2="76418"/>
                        <a14:foregroundMark x1="89662" y1="75522" x2="90295" y2="81045"/>
                        <a14:foregroundMark x1="84388" y1="78060" x2="75105" y2="78060"/>
                        <a14:foregroundMark x1="83333" y1="74925" x2="77426" y2="75672"/>
                        <a14:foregroundMark x1="69409" y1="76716" x2="65612" y2="81642"/>
                        <a14:foregroundMark x1="40506" y1="80000" x2="48734" y2="80000"/>
                        <a14:foregroundMark x1="24895" y1="77015" x2="25738" y2="80746"/>
                        <a14:foregroundMark x1="10549" y1="78358" x2="17511" y2="78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654" y="4920371"/>
            <a:ext cx="902868" cy="127620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EC1E82F-04A3-4A47-95B9-06A058D484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2032" y="5093458"/>
            <a:ext cx="805129" cy="1004392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A95DA67-4264-4081-8845-1327480CA05F}"/>
              </a:ext>
            </a:extLst>
          </p:cNvPr>
          <p:cNvSpPr/>
          <p:nvPr/>
        </p:nvSpPr>
        <p:spPr>
          <a:xfrm>
            <a:off x="511174" y="299658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算法题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1FF393F-AC88-404C-9467-77DC9402558F}"/>
              </a:ext>
            </a:extLst>
          </p:cNvPr>
          <p:cNvSpPr/>
          <p:nvPr/>
        </p:nvSpPr>
        <p:spPr>
          <a:xfrm>
            <a:off x="2795604" y="2956590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代码区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53EE17-539A-428C-B4DA-D82884544518}"/>
              </a:ext>
            </a:extLst>
          </p:cNvPr>
          <p:cNvSpPr/>
          <p:nvPr/>
        </p:nvSpPr>
        <p:spPr>
          <a:xfrm>
            <a:off x="7128361" y="3845298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聊天区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0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60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09C066F-E9D7-423C-B339-634C2B8292D7}"/>
              </a:ext>
            </a:extLst>
          </p:cNvPr>
          <p:cNvCxnSpPr/>
          <p:nvPr/>
        </p:nvCxnSpPr>
        <p:spPr>
          <a:xfrm flipH="1">
            <a:off x="4260921" y="1382766"/>
            <a:ext cx="4680322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A718F4B6-CDE4-4D29-B423-36575F032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320" y="873320"/>
            <a:ext cx="4680323" cy="499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面试常问基础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8">
            <a:extLst>
              <a:ext uri="{FF2B5EF4-FFF2-40B4-BE49-F238E27FC236}">
                <a16:creationId xmlns:a16="http://schemas.microsoft.com/office/drawing/2014/main" id="{59E3ECC6-8BAE-46C7-95D6-CBF898FE9F49}"/>
              </a:ext>
            </a:extLst>
          </p:cNvPr>
          <p:cNvSpPr/>
          <p:nvPr/>
        </p:nvSpPr>
        <p:spPr>
          <a:xfrm>
            <a:off x="4260921" y="1548634"/>
            <a:ext cx="4680321" cy="372410"/>
          </a:xfrm>
          <a:prstGeom prst="roundRect">
            <a:avLst>
              <a:gd name="adj" fmla="val 6436"/>
            </a:avLst>
          </a:prstGeom>
          <a:solidFill>
            <a:srgbClr val="468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9C828F-1236-4A2E-8E5B-A924EFD738D5}"/>
              </a:ext>
            </a:extLst>
          </p:cNvPr>
          <p:cNvSpPr/>
          <p:nvPr/>
        </p:nvSpPr>
        <p:spPr>
          <a:xfrm>
            <a:off x="4286321" y="1551712"/>
            <a:ext cx="3145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F3A64B-EBDD-489F-A0C9-5A5B26A76113}"/>
              </a:ext>
            </a:extLst>
          </p:cNvPr>
          <p:cNvSpPr/>
          <p:nvPr/>
        </p:nvSpPr>
        <p:spPr>
          <a:xfrm>
            <a:off x="4260921" y="1929989"/>
            <a:ext cx="4655908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TCP/IP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协议、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HTTP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</a:t>
            </a:r>
          </a:p>
        </p:txBody>
      </p:sp>
      <p:sp>
        <p:nvSpPr>
          <p:cNvPr id="23" name="圆角矩形 11">
            <a:extLst>
              <a:ext uri="{FF2B5EF4-FFF2-40B4-BE49-F238E27FC236}">
                <a16:creationId xmlns:a16="http://schemas.microsoft.com/office/drawing/2014/main" id="{1BFE2BBE-68A5-4F52-B3D7-DDBFD35D624A}"/>
              </a:ext>
            </a:extLst>
          </p:cNvPr>
          <p:cNvSpPr/>
          <p:nvPr/>
        </p:nvSpPr>
        <p:spPr>
          <a:xfrm>
            <a:off x="4260921" y="2358349"/>
            <a:ext cx="4680321" cy="372410"/>
          </a:xfrm>
          <a:prstGeom prst="roundRect">
            <a:avLst>
              <a:gd name="adj" fmla="val 6436"/>
            </a:avLst>
          </a:prstGeom>
          <a:solidFill>
            <a:srgbClr val="468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66FCC6-AC08-48C0-BCDE-904ED62C4345}"/>
              </a:ext>
            </a:extLst>
          </p:cNvPr>
          <p:cNvSpPr/>
          <p:nvPr/>
        </p:nvSpPr>
        <p:spPr>
          <a:xfrm>
            <a:off x="4286321" y="2361427"/>
            <a:ext cx="3145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81698B-C950-4E74-83F2-03F78AC28848}"/>
              </a:ext>
            </a:extLst>
          </p:cNvPr>
          <p:cNvSpPr/>
          <p:nvPr/>
        </p:nvSpPr>
        <p:spPr>
          <a:xfrm>
            <a:off x="4260921" y="2739704"/>
            <a:ext cx="470572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进程线程相关、内存管理、常用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</a:t>
            </a:r>
          </a:p>
        </p:txBody>
      </p:sp>
      <p:sp>
        <p:nvSpPr>
          <p:cNvPr id="26" name="圆角矩形 15">
            <a:extLst>
              <a:ext uri="{FF2B5EF4-FFF2-40B4-BE49-F238E27FC236}">
                <a16:creationId xmlns:a16="http://schemas.microsoft.com/office/drawing/2014/main" id="{68442002-58B2-4D8C-89BF-304EE7751A92}"/>
              </a:ext>
            </a:extLst>
          </p:cNvPr>
          <p:cNvSpPr/>
          <p:nvPr/>
        </p:nvSpPr>
        <p:spPr>
          <a:xfrm>
            <a:off x="4260921" y="3145643"/>
            <a:ext cx="4680321" cy="372410"/>
          </a:xfrm>
          <a:prstGeom prst="roundRect">
            <a:avLst>
              <a:gd name="adj" fmla="val 6436"/>
            </a:avLst>
          </a:prstGeom>
          <a:solidFill>
            <a:srgbClr val="4681A3"/>
          </a:solidFill>
          <a:ln>
            <a:solidFill>
              <a:srgbClr val="4681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687C775-545F-4E61-9D9C-DED34F3F2AAD}"/>
              </a:ext>
            </a:extLst>
          </p:cNvPr>
          <p:cNvSpPr/>
          <p:nvPr/>
        </p:nvSpPr>
        <p:spPr>
          <a:xfrm>
            <a:off x="4286321" y="3148721"/>
            <a:ext cx="3145952" cy="369332"/>
          </a:xfrm>
          <a:prstGeom prst="rect">
            <a:avLst/>
          </a:prstGeom>
          <a:solidFill>
            <a:srgbClr val="4681A3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510972B-89F1-40A5-947E-1584BABF931B}"/>
              </a:ext>
            </a:extLst>
          </p:cNvPr>
          <p:cNvSpPr/>
          <p:nvPr/>
        </p:nvSpPr>
        <p:spPr>
          <a:xfrm>
            <a:off x="4260921" y="3539190"/>
            <a:ext cx="4655908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不同树的区别、经典排序算法等</a:t>
            </a:r>
            <a:endParaRPr lang="zh-CN" altLang="en-US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11">
            <a:extLst>
              <a:ext uri="{FF2B5EF4-FFF2-40B4-BE49-F238E27FC236}">
                <a16:creationId xmlns:a16="http://schemas.microsoft.com/office/drawing/2014/main" id="{796B7E3C-854A-44F0-968A-9694B268627C}"/>
              </a:ext>
            </a:extLst>
          </p:cNvPr>
          <p:cNvSpPr/>
          <p:nvPr/>
        </p:nvSpPr>
        <p:spPr>
          <a:xfrm>
            <a:off x="4260921" y="3907786"/>
            <a:ext cx="4680321" cy="372410"/>
          </a:xfrm>
          <a:prstGeom prst="roundRect">
            <a:avLst>
              <a:gd name="adj" fmla="val 6436"/>
            </a:avLst>
          </a:prstGeom>
          <a:solidFill>
            <a:srgbClr val="468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D02179-2ECE-4325-B079-A89EF85C54B2}"/>
              </a:ext>
            </a:extLst>
          </p:cNvPr>
          <p:cNvSpPr/>
          <p:nvPr/>
        </p:nvSpPr>
        <p:spPr>
          <a:xfrm>
            <a:off x="4286321" y="3910864"/>
            <a:ext cx="3145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语言特性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2E571B7-7610-46BC-8425-34B644E374C6}"/>
              </a:ext>
            </a:extLst>
          </p:cNvPr>
          <p:cNvSpPr/>
          <p:nvPr/>
        </p:nvSpPr>
        <p:spPr>
          <a:xfrm>
            <a:off x="4260921" y="4289141"/>
            <a:ext cx="4705722" cy="80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基础、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JVM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、容器集合、并发、锁等</a:t>
            </a:r>
            <a:endParaRPr lang="zh-CN" altLang="en-US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n"/>
            </a:pPr>
            <a:endParaRPr lang="zh-CN" altLang="en-US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15">
            <a:extLst>
              <a:ext uri="{FF2B5EF4-FFF2-40B4-BE49-F238E27FC236}">
                <a16:creationId xmlns:a16="http://schemas.microsoft.com/office/drawing/2014/main" id="{187F58A1-1EED-4C6D-9647-F4DC47C2275E}"/>
              </a:ext>
            </a:extLst>
          </p:cNvPr>
          <p:cNvSpPr/>
          <p:nvPr/>
        </p:nvSpPr>
        <p:spPr>
          <a:xfrm>
            <a:off x="4260921" y="4696016"/>
            <a:ext cx="4680321" cy="372410"/>
          </a:xfrm>
          <a:prstGeom prst="roundRect">
            <a:avLst>
              <a:gd name="adj" fmla="val 6436"/>
            </a:avLst>
          </a:prstGeom>
          <a:solidFill>
            <a:srgbClr val="4681A3"/>
          </a:solidFill>
          <a:ln>
            <a:solidFill>
              <a:srgbClr val="4681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CDE83C7-F004-4AFE-9659-0FBDCD730923}"/>
              </a:ext>
            </a:extLst>
          </p:cNvPr>
          <p:cNvSpPr/>
          <p:nvPr/>
        </p:nvSpPr>
        <p:spPr>
          <a:xfrm>
            <a:off x="4286321" y="4699094"/>
            <a:ext cx="3145952" cy="369332"/>
          </a:xfrm>
          <a:prstGeom prst="rect">
            <a:avLst/>
          </a:prstGeom>
          <a:solidFill>
            <a:srgbClr val="4681A3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E3B6DC5-24A8-4172-8E5A-7DE67C661F02}"/>
              </a:ext>
            </a:extLst>
          </p:cNvPr>
          <p:cNvSpPr/>
          <p:nvPr/>
        </p:nvSpPr>
        <p:spPr>
          <a:xfrm>
            <a:off x="4260921" y="5089563"/>
            <a:ext cx="4655908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索引、事务、查询优化、存储引擎等</a:t>
            </a:r>
            <a:endParaRPr lang="zh-CN" altLang="en-US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15">
            <a:extLst>
              <a:ext uri="{FF2B5EF4-FFF2-40B4-BE49-F238E27FC236}">
                <a16:creationId xmlns:a16="http://schemas.microsoft.com/office/drawing/2014/main" id="{D958AED8-930D-49AD-A497-8899EFE317B3}"/>
              </a:ext>
            </a:extLst>
          </p:cNvPr>
          <p:cNvSpPr/>
          <p:nvPr/>
        </p:nvSpPr>
        <p:spPr>
          <a:xfrm>
            <a:off x="4285334" y="5475301"/>
            <a:ext cx="4680321" cy="372410"/>
          </a:xfrm>
          <a:prstGeom prst="roundRect">
            <a:avLst>
              <a:gd name="adj" fmla="val 6436"/>
            </a:avLst>
          </a:prstGeom>
          <a:solidFill>
            <a:srgbClr val="4681A3"/>
          </a:solidFill>
          <a:ln>
            <a:solidFill>
              <a:srgbClr val="4681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EB16A6-3DAC-4489-B025-55A82D00939C}"/>
              </a:ext>
            </a:extLst>
          </p:cNvPr>
          <p:cNvSpPr/>
          <p:nvPr/>
        </p:nvSpPr>
        <p:spPr>
          <a:xfrm>
            <a:off x="4310734" y="5478379"/>
            <a:ext cx="3145952" cy="369332"/>
          </a:xfrm>
          <a:prstGeom prst="rect">
            <a:avLst/>
          </a:prstGeom>
          <a:solidFill>
            <a:srgbClr val="4681A3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5E80FC9-8BDD-4837-BE02-C78E29865674}"/>
              </a:ext>
            </a:extLst>
          </p:cNvPr>
          <p:cNvSpPr/>
          <p:nvPr/>
        </p:nvSpPr>
        <p:spPr>
          <a:xfrm>
            <a:off x="4285334" y="5868848"/>
            <a:ext cx="4655908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设计模式、网络安全、中间件、框架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512A0C1-E4BD-4317-ABC9-F94584A3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28" y="1119819"/>
            <a:ext cx="3983299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​​ 5">
            <a:extLst>
              <a:ext uri="{FF2B5EF4-FFF2-40B4-BE49-F238E27FC236}">
                <a16:creationId xmlns:a16="http://schemas.microsoft.com/office/drawing/2014/main" id="{CED6E973-124C-4FAE-9B75-C8CD816E8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388" y="5004190"/>
            <a:ext cx="8700062" cy="1195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50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矩形​​ 5">
            <a:extLst>
              <a:ext uri="{FF2B5EF4-FFF2-40B4-BE49-F238E27FC236}">
                <a16:creationId xmlns:a16="http://schemas.microsoft.com/office/drawing/2014/main" id="{E1B2DC53-0D87-404E-8EDB-985AEFCA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518" y="1242438"/>
            <a:ext cx="6027471" cy="3276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A196D26-C8E3-49D8-89C7-F3A351026434}"/>
              </a:ext>
            </a:extLst>
          </p:cNvPr>
          <p:cNvSpPr txBox="1"/>
          <p:nvPr/>
        </p:nvSpPr>
        <p:spPr>
          <a:xfrm>
            <a:off x="2977523" y="1513670"/>
            <a:ext cx="5679201" cy="3266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从浏览器访问一个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过程中具体发生了哪些事件？</a:t>
            </a: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介绍多版本并发控制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hashmap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的底层实现？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操作？扩容原理？</a:t>
            </a: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僵尸进程、孤儿进程、守护进程等的概念？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进程间通信的方法有哪几种？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数据库索引优化的方法？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谈谈对于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synchronized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的理解？</a:t>
            </a:r>
          </a:p>
          <a:p>
            <a:pPr marL="285750" indent="-285750">
              <a:lnSpc>
                <a:spcPts val="7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C03EB9-DD3C-4255-9A10-2C510D7002C7}"/>
              </a:ext>
            </a:extLst>
          </p:cNvPr>
          <p:cNvGrpSpPr/>
          <p:nvPr/>
        </p:nvGrpSpPr>
        <p:grpSpPr>
          <a:xfrm>
            <a:off x="241491" y="1654761"/>
            <a:ext cx="2387762" cy="2367967"/>
            <a:chOff x="1110897" y="1793186"/>
            <a:chExt cx="2123449" cy="236796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70D46FB-2B34-4530-94F2-E5DC0DD25DB5}"/>
                </a:ext>
              </a:extLst>
            </p:cNvPr>
            <p:cNvGrpSpPr/>
            <p:nvPr/>
          </p:nvGrpSpPr>
          <p:grpSpPr>
            <a:xfrm>
              <a:off x="1110897" y="1793186"/>
              <a:ext cx="2123449" cy="2367967"/>
              <a:chOff x="395288" y="5118100"/>
              <a:chExt cx="2619376" cy="2921000"/>
            </a:xfrm>
          </p:grpSpPr>
          <p:sp>
            <p:nvSpPr>
              <p:cNvPr id="17" name="Freeform 24">
                <a:extLst>
                  <a:ext uri="{FF2B5EF4-FFF2-40B4-BE49-F238E27FC236}">
                    <a16:creationId xmlns:a16="http://schemas.microsoft.com/office/drawing/2014/main" id="{DEA7BFD1-E92C-44A6-A6C6-7052DE1396B5}"/>
                  </a:ext>
                </a:extLst>
              </p:cNvPr>
              <p:cNvSpPr/>
              <p:nvPr/>
            </p:nvSpPr>
            <p:spPr bwMode="auto">
              <a:xfrm>
                <a:off x="560388" y="5233988"/>
                <a:ext cx="44450" cy="68263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0 h 18"/>
                  <a:gd name="T4" fmla="*/ 0 w 12"/>
                  <a:gd name="T5" fmla="*/ 4 h 18"/>
                  <a:gd name="T6" fmla="*/ 0 w 12"/>
                  <a:gd name="T7" fmla="*/ 18 h 18"/>
                  <a:gd name="T8" fmla="*/ 11 w 12"/>
                  <a:gd name="T9" fmla="*/ 18 h 18"/>
                  <a:gd name="T10" fmla="*/ 12 w 12"/>
                  <a:gd name="T11" fmla="*/ 18 h 18"/>
                  <a:gd name="T12" fmla="*/ 12 w 12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2"/>
                      <a:pt x="6" y="4"/>
                      <a:pt x="0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2" y="18"/>
                      <a:pt x="12" y="18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Rectangle 25">
                <a:extLst>
                  <a:ext uri="{FF2B5EF4-FFF2-40B4-BE49-F238E27FC236}">
                    <a16:creationId xmlns:a16="http://schemas.microsoft.com/office/drawing/2014/main" id="{9531BC96-6984-4CDE-8827-8007FB4BF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88" y="5535613"/>
                <a:ext cx="55563" cy="22145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Rectangle 26">
                <a:extLst>
                  <a:ext uri="{FF2B5EF4-FFF2-40B4-BE49-F238E27FC236}">
                    <a16:creationId xmlns:a16="http://schemas.microsoft.com/office/drawing/2014/main" id="{2E4DC69E-D9D3-4A76-A592-A07AC3620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88" y="5535613"/>
                <a:ext cx="55563" cy="221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">
                <a:extLst>
                  <a:ext uri="{FF2B5EF4-FFF2-40B4-BE49-F238E27FC236}">
                    <a16:creationId xmlns:a16="http://schemas.microsoft.com/office/drawing/2014/main" id="{88C5A26B-87F4-49B3-A7B5-EA37937B94FA}"/>
                  </a:ext>
                </a:extLst>
              </p:cNvPr>
              <p:cNvSpPr/>
              <p:nvPr/>
            </p:nvSpPr>
            <p:spPr bwMode="auto">
              <a:xfrm>
                <a:off x="500063" y="7750175"/>
                <a:ext cx="115888" cy="288925"/>
              </a:xfrm>
              <a:custGeom>
                <a:avLst/>
                <a:gdLst>
                  <a:gd name="T0" fmla="*/ 31 w 31"/>
                  <a:gd name="T1" fmla="*/ 0 h 77"/>
                  <a:gd name="T2" fmla="*/ 31 w 31"/>
                  <a:gd name="T3" fmla="*/ 0 h 77"/>
                  <a:gd name="T4" fmla="*/ 16 w 31"/>
                  <a:gd name="T5" fmla="*/ 0 h 77"/>
                  <a:gd name="T6" fmla="*/ 16 w 31"/>
                  <a:gd name="T7" fmla="*/ 46 h 77"/>
                  <a:gd name="T8" fmla="*/ 22 w 31"/>
                  <a:gd name="T9" fmla="*/ 46 h 77"/>
                  <a:gd name="T10" fmla="*/ 16 w 31"/>
                  <a:gd name="T11" fmla="*/ 77 h 77"/>
                  <a:gd name="T12" fmla="*/ 15 w 31"/>
                  <a:gd name="T13" fmla="*/ 69 h 77"/>
                  <a:gd name="T14" fmla="*/ 0 w 31"/>
                  <a:gd name="T15" fmla="*/ 0 h 77"/>
                  <a:gd name="T16" fmla="*/ 16 w 31"/>
                  <a:gd name="T17" fmla="*/ 77 h 77"/>
                  <a:gd name="T18" fmla="*/ 31 w 31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77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8" y="46"/>
                      <a:pt x="20" y="46"/>
                      <a:pt x="22" y="46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8">
                <a:extLst>
                  <a:ext uri="{FF2B5EF4-FFF2-40B4-BE49-F238E27FC236}">
                    <a16:creationId xmlns:a16="http://schemas.microsoft.com/office/drawing/2014/main" id="{E238E58E-6D32-4DFF-B30A-E03420CD9F58}"/>
                  </a:ext>
                </a:extLst>
              </p:cNvPr>
              <p:cNvSpPr/>
              <p:nvPr/>
            </p:nvSpPr>
            <p:spPr bwMode="auto">
              <a:xfrm>
                <a:off x="555626" y="7921625"/>
                <a:ext cx="26988" cy="117475"/>
              </a:xfrm>
              <a:custGeom>
                <a:avLst/>
                <a:gdLst>
                  <a:gd name="T0" fmla="*/ 1 w 7"/>
                  <a:gd name="T1" fmla="*/ 0 h 31"/>
                  <a:gd name="T2" fmla="*/ 1 w 7"/>
                  <a:gd name="T3" fmla="*/ 29 h 31"/>
                  <a:gd name="T4" fmla="*/ 0 w 7"/>
                  <a:gd name="T5" fmla="*/ 23 h 31"/>
                  <a:gd name="T6" fmla="*/ 1 w 7"/>
                  <a:gd name="T7" fmla="*/ 31 h 31"/>
                  <a:gd name="T8" fmla="*/ 7 w 7"/>
                  <a:gd name="T9" fmla="*/ 0 h 31"/>
                  <a:gd name="T10" fmla="*/ 1 w 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1">
                    <a:moveTo>
                      <a:pt x="1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9">
                <a:extLst>
                  <a:ext uri="{FF2B5EF4-FFF2-40B4-BE49-F238E27FC236}">
                    <a16:creationId xmlns:a16="http://schemas.microsoft.com/office/drawing/2014/main" id="{A4913F1E-9246-4C37-A89A-1C9E34FD5A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176" y="5302250"/>
                <a:ext cx="104775" cy="233363"/>
              </a:xfrm>
              <a:custGeom>
                <a:avLst/>
                <a:gdLst>
                  <a:gd name="T0" fmla="*/ 0 w 28"/>
                  <a:gd name="T1" fmla="*/ 0 h 62"/>
                  <a:gd name="T2" fmla="*/ 0 w 28"/>
                  <a:gd name="T3" fmla="*/ 0 h 62"/>
                  <a:gd name="T4" fmla="*/ 0 w 28"/>
                  <a:gd name="T5" fmla="*/ 0 h 62"/>
                  <a:gd name="T6" fmla="*/ 0 w 28"/>
                  <a:gd name="T7" fmla="*/ 0 h 62"/>
                  <a:gd name="T8" fmla="*/ 0 w 28"/>
                  <a:gd name="T9" fmla="*/ 0 h 62"/>
                  <a:gd name="T10" fmla="*/ 24 w 28"/>
                  <a:gd name="T11" fmla="*/ 0 h 62"/>
                  <a:gd name="T12" fmla="*/ 13 w 28"/>
                  <a:gd name="T13" fmla="*/ 0 h 62"/>
                  <a:gd name="T14" fmla="*/ 13 w 28"/>
                  <a:gd name="T15" fmla="*/ 62 h 62"/>
                  <a:gd name="T16" fmla="*/ 28 w 28"/>
                  <a:gd name="T17" fmla="*/ 62 h 62"/>
                  <a:gd name="T18" fmla="*/ 28 w 28"/>
                  <a:gd name="T19" fmla="*/ 4 h 62"/>
                  <a:gd name="T20" fmla="*/ 25 w 28"/>
                  <a:gd name="T21" fmla="*/ 0 h 62"/>
                  <a:gd name="T22" fmla="*/ 24 w 28"/>
                  <a:gd name="T2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6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2"/>
                      <a:pt x="27" y="0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93F968BB-0ACB-41C6-A07E-A4C0A47362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176" y="5222875"/>
                <a:ext cx="93663" cy="26988"/>
              </a:xfrm>
              <a:custGeom>
                <a:avLst/>
                <a:gdLst>
                  <a:gd name="T0" fmla="*/ 0 w 25"/>
                  <a:gd name="T1" fmla="*/ 3 h 7"/>
                  <a:gd name="T2" fmla="*/ 0 w 25"/>
                  <a:gd name="T3" fmla="*/ 3 h 7"/>
                  <a:gd name="T4" fmla="*/ 0 w 25"/>
                  <a:gd name="T5" fmla="*/ 3 h 7"/>
                  <a:gd name="T6" fmla="*/ 0 w 25"/>
                  <a:gd name="T7" fmla="*/ 3 h 7"/>
                  <a:gd name="T8" fmla="*/ 0 w 25"/>
                  <a:gd name="T9" fmla="*/ 3 h 7"/>
                  <a:gd name="T10" fmla="*/ 13 w 25"/>
                  <a:gd name="T11" fmla="*/ 0 h 7"/>
                  <a:gd name="T12" fmla="*/ 13 w 25"/>
                  <a:gd name="T13" fmla="*/ 0 h 7"/>
                  <a:gd name="T14" fmla="*/ 13 w 25"/>
                  <a:gd name="T15" fmla="*/ 7 h 7"/>
                  <a:gd name="T16" fmla="*/ 25 w 25"/>
                  <a:gd name="T17" fmla="*/ 3 h 7"/>
                  <a:gd name="T18" fmla="*/ 25 w 25"/>
                  <a:gd name="T19" fmla="*/ 3 h 7"/>
                  <a:gd name="T20" fmla="*/ 13 w 25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7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9" y="7"/>
                      <a:pt x="25" y="5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19" y="0"/>
                      <a:pt x="13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1">
                <a:extLst>
                  <a:ext uri="{FF2B5EF4-FFF2-40B4-BE49-F238E27FC236}">
                    <a16:creationId xmlns:a16="http://schemas.microsoft.com/office/drawing/2014/main" id="{06A61968-E971-494C-B77A-8EA5F54DB8F0}"/>
                  </a:ext>
                </a:extLst>
              </p:cNvPr>
              <p:cNvSpPr/>
              <p:nvPr/>
            </p:nvSpPr>
            <p:spPr bwMode="auto">
              <a:xfrm>
                <a:off x="511176" y="5233988"/>
                <a:ext cx="49213" cy="68263"/>
              </a:xfrm>
              <a:custGeom>
                <a:avLst/>
                <a:gdLst>
                  <a:gd name="T0" fmla="*/ 0 w 13"/>
                  <a:gd name="T1" fmla="*/ 0 h 18"/>
                  <a:gd name="T2" fmla="*/ 0 w 13"/>
                  <a:gd name="T3" fmla="*/ 0 h 18"/>
                  <a:gd name="T4" fmla="*/ 0 w 13"/>
                  <a:gd name="T5" fmla="*/ 18 h 18"/>
                  <a:gd name="T6" fmla="*/ 1 w 13"/>
                  <a:gd name="T7" fmla="*/ 18 h 18"/>
                  <a:gd name="T8" fmla="*/ 13 w 13"/>
                  <a:gd name="T9" fmla="*/ 18 h 18"/>
                  <a:gd name="T10" fmla="*/ 13 w 13"/>
                  <a:gd name="T11" fmla="*/ 4 h 18"/>
                  <a:gd name="T12" fmla="*/ 13 w 13"/>
                  <a:gd name="T13" fmla="*/ 4 h 18"/>
                  <a:gd name="T14" fmla="*/ 0 w 13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1" y="2"/>
                      <a:pt x="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85E5CB51-9528-45AB-8320-5F012F0B3BC6}"/>
                  </a:ext>
                </a:extLst>
              </p:cNvPr>
              <p:cNvSpPr/>
              <p:nvPr/>
            </p:nvSpPr>
            <p:spPr bwMode="auto">
              <a:xfrm>
                <a:off x="500063" y="5535613"/>
                <a:ext cx="60325" cy="2214563"/>
              </a:xfrm>
              <a:custGeom>
                <a:avLst/>
                <a:gdLst>
                  <a:gd name="T0" fmla="*/ 38 w 38"/>
                  <a:gd name="T1" fmla="*/ 0 h 1395"/>
                  <a:gd name="T2" fmla="*/ 7 w 38"/>
                  <a:gd name="T3" fmla="*/ 0 h 1395"/>
                  <a:gd name="T4" fmla="*/ 7 w 38"/>
                  <a:gd name="T5" fmla="*/ 1328 h 1395"/>
                  <a:gd name="T6" fmla="*/ 0 w 38"/>
                  <a:gd name="T7" fmla="*/ 1362 h 1395"/>
                  <a:gd name="T8" fmla="*/ 0 w 38"/>
                  <a:gd name="T9" fmla="*/ 1395 h 1395"/>
                  <a:gd name="T10" fmla="*/ 38 w 38"/>
                  <a:gd name="T11" fmla="*/ 1395 h 1395"/>
                  <a:gd name="T12" fmla="*/ 38 w 38"/>
                  <a:gd name="T13" fmla="*/ 0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95">
                    <a:moveTo>
                      <a:pt x="38" y="0"/>
                    </a:moveTo>
                    <a:lnTo>
                      <a:pt x="7" y="0"/>
                    </a:lnTo>
                    <a:lnTo>
                      <a:pt x="7" y="1328"/>
                    </a:lnTo>
                    <a:lnTo>
                      <a:pt x="0" y="1362"/>
                    </a:lnTo>
                    <a:lnTo>
                      <a:pt x="0" y="1395"/>
                    </a:lnTo>
                    <a:lnTo>
                      <a:pt x="38" y="1395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849758EA-EB04-4ECF-98E7-25AF71C5A338}"/>
                  </a:ext>
                </a:extLst>
              </p:cNvPr>
              <p:cNvSpPr/>
              <p:nvPr/>
            </p:nvSpPr>
            <p:spPr bwMode="auto">
              <a:xfrm>
                <a:off x="500063" y="5535613"/>
                <a:ext cx="60325" cy="2214563"/>
              </a:xfrm>
              <a:custGeom>
                <a:avLst/>
                <a:gdLst>
                  <a:gd name="T0" fmla="*/ 38 w 38"/>
                  <a:gd name="T1" fmla="*/ 0 h 1395"/>
                  <a:gd name="T2" fmla="*/ 7 w 38"/>
                  <a:gd name="T3" fmla="*/ 0 h 1395"/>
                  <a:gd name="T4" fmla="*/ 7 w 38"/>
                  <a:gd name="T5" fmla="*/ 1328 h 1395"/>
                  <a:gd name="T6" fmla="*/ 0 w 38"/>
                  <a:gd name="T7" fmla="*/ 1362 h 1395"/>
                  <a:gd name="T8" fmla="*/ 0 w 38"/>
                  <a:gd name="T9" fmla="*/ 1395 h 1395"/>
                  <a:gd name="T10" fmla="*/ 38 w 38"/>
                  <a:gd name="T11" fmla="*/ 1395 h 1395"/>
                  <a:gd name="T12" fmla="*/ 38 w 38"/>
                  <a:gd name="T13" fmla="*/ 0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95">
                    <a:moveTo>
                      <a:pt x="38" y="0"/>
                    </a:moveTo>
                    <a:lnTo>
                      <a:pt x="7" y="0"/>
                    </a:lnTo>
                    <a:lnTo>
                      <a:pt x="7" y="1328"/>
                    </a:lnTo>
                    <a:lnTo>
                      <a:pt x="0" y="1362"/>
                    </a:lnTo>
                    <a:lnTo>
                      <a:pt x="0" y="1395"/>
                    </a:lnTo>
                    <a:lnTo>
                      <a:pt x="38" y="1395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D705EB70-1D04-47CB-8AFD-F232A15FB875}"/>
                  </a:ext>
                </a:extLst>
              </p:cNvPr>
              <p:cNvSpPr/>
              <p:nvPr/>
            </p:nvSpPr>
            <p:spPr bwMode="auto">
              <a:xfrm>
                <a:off x="500063" y="7750175"/>
                <a:ext cx="60325" cy="258763"/>
              </a:xfrm>
              <a:custGeom>
                <a:avLst/>
                <a:gdLst>
                  <a:gd name="T0" fmla="*/ 16 w 16"/>
                  <a:gd name="T1" fmla="*/ 0 h 69"/>
                  <a:gd name="T2" fmla="*/ 0 w 16"/>
                  <a:gd name="T3" fmla="*/ 0 h 69"/>
                  <a:gd name="T4" fmla="*/ 15 w 16"/>
                  <a:gd name="T5" fmla="*/ 69 h 69"/>
                  <a:gd name="T6" fmla="*/ 10 w 16"/>
                  <a:gd name="T7" fmla="*/ 46 h 69"/>
                  <a:gd name="T8" fmla="*/ 12 w 16"/>
                  <a:gd name="T9" fmla="*/ 46 h 69"/>
                  <a:gd name="T10" fmla="*/ 16 w 16"/>
                  <a:gd name="T11" fmla="*/ 46 h 69"/>
                  <a:gd name="T12" fmla="*/ 16 w 16"/>
                  <a:gd name="T1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9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1" y="46"/>
                      <a:pt x="11" y="46"/>
                      <a:pt x="12" y="46"/>
                    </a:cubicBezTo>
                    <a:cubicBezTo>
                      <a:pt x="13" y="46"/>
                      <a:pt x="15" y="46"/>
                      <a:pt x="16" y="46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35">
                <a:extLst>
                  <a:ext uri="{FF2B5EF4-FFF2-40B4-BE49-F238E27FC236}">
                    <a16:creationId xmlns:a16="http://schemas.microsoft.com/office/drawing/2014/main" id="{456A5EB7-F07B-4370-954F-62C2F14725E2}"/>
                  </a:ext>
                </a:extLst>
              </p:cNvPr>
              <p:cNvSpPr/>
              <p:nvPr/>
            </p:nvSpPr>
            <p:spPr bwMode="auto">
              <a:xfrm>
                <a:off x="536576" y="7921625"/>
                <a:ext cx="23813" cy="109538"/>
              </a:xfrm>
              <a:custGeom>
                <a:avLst/>
                <a:gdLst>
                  <a:gd name="T0" fmla="*/ 2 w 6"/>
                  <a:gd name="T1" fmla="*/ 0 h 29"/>
                  <a:gd name="T2" fmla="*/ 0 w 6"/>
                  <a:gd name="T3" fmla="*/ 0 h 29"/>
                  <a:gd name="T4" fmla="*/ 5 w 6"/>
                  <a:gd name="T5" fmla="*/ 23 h 29"/>
                  <a:gd name="T6" fmla="*/ 6 w 6"/>
                  <a:gd name="T7" fmla="*/ 29 h 29"/>
                  <a:gd name="T8" fmla="*/ 6 w 6"/>
                  <a:gd name="T9" fmla="*/ 0 h 29"/>
                  <a:gd name="T10" fmla="*/ 2 w 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9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36">
                <a:extLst>
                  <a:ext uri="{FF2B5EF4-FFF2-40B4-BE49-F238E27FC236}">
                    <a16:creationId xmlns:a16="http://schemas.microsoft.com/office/drawing/2014/main" id="{627AB31E-23AE-4CD9-88E1-520CFA95FC59}"/>
                  </a:ext>
                </a:extLst>
              </p:cNvPr>
              <p:cNvSpPr/>
              <p:nvPr/>
            </p:nvSpPr>
            <p:spPr bwMode="auto">
              <a:xfrm>
                <a:off x="511176" y="5302250"/>
                <a:ext cx="49213" cy="233363"/>
              </a:xfrm>
              <a:custGeom>
                <a:avLst/>
                <a:gdLst>
                  <a:gd name="T0" fmla="*/ 13 w 13"/>
                  <a:gd name="T1" fmla="*/ 0 h 62"/>
                  <a:gd name="T2" fmla="*/ 1 w 13"/>
                  <a:gd name="T3" fmla="*/ 0 h 62"/>
                  <a:gd name="T4" fmla="*/ 0 w 13"/>
                  <a:gd name="T5" fmla="*/ 0 h 62"/>
                  <a:gd name="T6" fmla="*/ 0 w 13"/>
                  <a:gd name="T7" fmla="*/ 0 h 62"/>
                  <a:gd name="T8" fmla="*/ 0 w 13"/>
                  <a:gd name="T9" fmla="*/ 0 h 62"/>
                  <a:gd name="T10" fmla="*/ 0 w 13"/>
                  <a:gd name="T11" fmla="*/ 34 h 62"/>
                  <a:gd name="T12" fmla="*/ 0 w 13"/>
                  <a:gd name="T13" fmla="*/ 62 h 62"/>
                  <a:gd name="T14" fmla="*/ 13 w 13"/>
                  <a:gd name="T15" fmla="*/ 62 h 62"/>
                  <a:gd name="T16" fmla="*/ 13 w 13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6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4960824F-D333-45AA-949A-33B3C3306322}"/>
                  </a:ext>
                </a:extLst>
              </p:cNvPr>
              <p:cNvSpPr/>
              <p:nvPr/>
            </p:nvSpPr>
            <p:spPr bwMode="auto">
              <a:xfrm>
                <a:off x="511176" y="5222875"/>
                <a:ext cx="49213" cy="26988"/>
              </a:xfrm>
              <a:custGeom>
                <a:avLst/>
                <a:gdLst>
                  <a:gd name="T0" fmla="*/ 13 w 13"/>
                  <a:gd name="T1" fmla="*/ 0 h 7"/>
                  <a:gd name="T2" fmla="*/ 0 w 13"/>
                  <a:gd name="T3" fmla="*/ 3 h 7"/>
                  <a:gd name="T4" fmla="*/ 0 w 13"/>
                  <a:gd name="T5" fmla="*/ 3 h 7"/>
                  <a:gd name="T6" fmla="*/ 0 w 13"/>
                  <a:gd name="T7" fmla="*/ 3 h 7"/>
                  <a:gd name="T8" fmla="*/ 0 w 13"/>
                  <a:gd name="T9" fmla="*/ 3 h 7"/>
                  <a:gd name="T10" fmla="*/ 13 w 13"/>
                  <a:gd name="T11" fmla="*/ 7 h 7"/>
                  <a:gd name="T12" fmla="*/ 13 w 13"/>
                  <a:gd name="T13" fmla="*/ 7 h 7"/>
                  <a:gd name="T14" fmla="*/ 13 w 13"/>
                  <a:gd name="T15" fmla="*/ 0 h 7"/>
                  <a:gd name="T16" fmla="*/ 13 w 13"/>
                  <a:gd name="T17" fmla="*/ 0 h 7"/>
                  <a:gd name="T18" fmla="*/ 13 w 13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cubicBezTo>
                      <a:pt x="6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6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Rectangle 38">
                <a:extLst>
                  <a:ext uri="{FF2B5EF4-FFF2-40B4-BE49-F238E27FC236}">
                    <a16:creationId xmlns:a16="http://schemas.microsoft.com/office/drawing/2014/main" id="{22FD3A12-F1D0-4525-8BE9-9E806BC3B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1" y="5129213"/>
                <a:ext cx="93663" cy="90488"/>
              </a:xfrm>
              <a:prstGeom prst="rect">
                <a:avLst/>
              </a:prstGeom>
              <a:solidFill>
                <a:srgbClr val="D854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Rectangle 39">
                <a:extLst>
                  <a:ext uri="{FF2B5EF4-FFF2-40B4-BE49-F238E27FC236}">
                    <a16:creationId xmlns:a16="http://schemas.microsoft.com/office/drawing/2014/main" id="{769FF79E-C642-40C0-857B-B977C4200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1" y="5129213"/>
                <a:ext cx="93663" cy="9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Rectangle 40">
                <a:extLst>
                  <a:ext uri="{FF2B5EF4-FFF2-40B4-BE49-F238E27FC236}">
                    <a16:creationId xmlns:a16="http://schemas.microsoft.com/office/drawing/2014/main" id="{251E2F8C-4542-4C25-BFFF-2AC9BACFB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8" y="5414963"/>
                <a:ext cx="115888" cy="2228850"/>
              </a:xfrm>
              <a:prstGeom prst="rect">
                <a:avLst/>
              </a:prstGeom>
              <a:solidFill>
                <a:srgbClr val="FEBA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7DAC3DD8-F23B-4C21-80D2-36ACB6055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8" y="5414963"/>
                <a:ext cx="115888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42">
                <a:extLst>
                  <a:ext uri="{FF2B5EF4-FFF2-40B4-BE49-F238E27FC236}">
                    <a16:creationId xmlns:a16="http://schemas.microsoft.com/office/drawing/2014/main" id="{991A6397-08E6-487F-B03C-898D8F421E67}"/>
                  </a:ext>
                </a:extLst>
              </p:cNvPr>
              <p:cNvSpPr/>
              <p:nvPr/>
            </p:nvSpPr>
            <p:spPr bwMode="auto">
              <a:xfrm>
                <a:off x="395288" y="7643813"/>
                <a:ext cx="115888" cy="290513"/>
              </a:xfrm>
              <a:custGeom>
                <a:avLst/>
                <a:gdLst>
                  <a:gd name="T0" fmla="*/ 0 w 73"/>
                  <a:gd name="T1" fmla="*/ 0 h 183"/>
                  <a:gd name="T2" fmla="*/ 73 w 73"/>
                  <a:gd name="T3" fmla="*/ 0 h 183"/>
                  <a:gd name="T4" fmla="*/ 37 w 73"/>
                  <a:gd name="T5" fmla="*/ 183 h 183"/>
                  <a:gd name="T6" fmla="*/ 0 w 73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83">
                    <a:moveTo>
                      <a:pt x="0" y="0"/>
                    </a:moveTo>
                    <a:lnTo>
                      <a:pt x="73" y="0"/>
                    </a:lnTo>
                    <a:lnTo>
                      <a:pt x="37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B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43">
                <a:extLst>
                  <a:ext uri="{FF2B5EF4-FFF2-40B4-BE49-F238E27FC236}">
                    <a16:creationId xmlns:a16="http://schemas.microsoft.com/office/drawing/2014/main" id="{4E56E11D-DCE6-4060-AE35-CB301A67E39B}"/>
                  </a:ext>
                </a:extLst>
              </p:cNvPr>
              <p:cNvSpPr/>
              <p:nvPr/>
            </p:nvSpPr>
            <p:spPr bwMode="auto">
              <a:xfrm>
                <a:off x="395288" y="7643813"/>
                <a:ext cx="115888" cy="290513"/>
              </a:xfrm>
              <a:custGeom>
                <a:avLst/>
                <a:gdLst>
                  <a:gd name="T0" fmla="*/ 0 w 73"/>
                  <a:gd name="T1" fmla="*/ 0 h 183"/>
                  <a:gd name="T2" fmla="*/ 73 w 73"/>
                  <a:gd name="T3" fmla="*/ 0 h 183"/>
                  <a:gd name="T4" fmla="*/ 37 w 73"/>
                  <a:gd name="T5" fmla="*/ 183 h 183"/>
                  <a:gd name="T6" fmla="*/ 0 w 73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83">
                    <a:moveTo>
                      <a:pt x="0" y="0"/>
                    </a:moveTo>
                    <a:lnTo>
                      <a:pt x="73" y="0"/>
                    </a:lnTo>
                    <a:lnTo>
                      <a:pt x="37" y="18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44">
                <a:extLst>
                  <a:ext uri="{FF2B5EF4-FFF2-40B4-BE49-F238E27FC236}">
                    <a16:creationId xmlns:a16="http://schemas.microsoft.com/office/drawing/2014/main" id="{AA6974C8-CF8D-4566-9377-34CFF79D4D44}"/>
                  </a:ext>
                </a:extLst>
              </p:cNvPr>
              <p:cNvSpPr/>
              <p:nvPr/>
            </p:nvSpPr>
            <p:spPr bwMode="auto">
              <a:xfrm>
                <a:off x="431801" y="7816850"/>
                <a:ext cx="46038" cy="117475"/>
              </a:xfrm>
              <a:custGeom>
                <a:avLst/>
                <a:gdLst>
                  <a:gd name="T0" fmla="*/ 12 w 12"/>
                  <a:gd name="T1" fmla="*/ 0 h 31"/>
                  <a:gd name="T2" fmla="*/ 0 w 12"/>
                  <a:gd name="T3" fmla="*/ 0 h 31"/>
                  <a:gd name="T4" fmla="*/ 6 w 12"/>
                  <a:gd name="T5" fmla="*/ 31 h 31"/>
                  <a:gd name="T6" fmla="*/ 12 w 12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31">
                    <a:moveTo>
                      <a:pt x="12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545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45">
                <a:extLst>
                  <a:ext uri="{FF2B5EF4-FFF2-40B4-BE49-F238E27FC236}">
                    <a16:creationId xmlns:a16="http://schemas.microsoft.com/office/drawing/2014/main" id="{D048E41F-B7F3-4D4E-A10E-DDD69BE691F2}"/>
                  </a:ext>
                </a:extLst>
              </p:cNvPr>
              <p:cNvSpPr/>
              <p:nvPr/>
            </p:nvSpPr>
            <p:spPr bwMode="auto">
              <a:xfrm>
                <a:off x="395288" y="5197475"/>
                <a:ext cx="115888" cy="231775"/>
              </a:xfrm>
              <a:custGeom>
                <a:avLst/>
                <a:gdLst>
                  <a:gd name="T0" fmla="*/ 0 w 31"/>
                  <a:gd name="T1" fmla="*/ 62 h 62"/>
                  <a:gd name="T2" fmla="*/ 0 w 31"/>
                  <a:gd name="T3" fmla="*/ 4 h 62"/>
                  <a:gd name="T4" fmla="*/ 4 w 31"/>
                  <a:gd name="T5" fmla="*/ 0 h 62"/>
                  <a:gd name="T6" fmla="*/ 27 w 31"/>
                  <a:gd name="T7" fmla="*/ 0 h 62"/>
                  <a:gd name="T8" fmla="*/ 31 w 31"/>
                  <a:gd name="T9" fmla="*/ 4 h 62"/>
                  <a:gd name="T10" fmla="*/ 31 w 31"/>
                  <a:gd name="T11" fmla="*/ 62 h 62"/>
                  <a:gd name="T12" fmla="*/ 0 w 31"/>
                  <a:gd name="T1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62">
                    <a:moveTo>
                      <a:pt x="0" y="62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31" y="2"/>
                      <a:pt x="31" y="4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0" y="62"/>
                      <a:pt x="0" y="62"/>
                      <a:pt x="0" y="62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Oval 46">
                <a:extLst>
                  <a:ext uri="{FF2B5EF4-FFF2-40B4-BE49-F238E27FC236}">
                    <a16:creationId xmlns:a16="http://schemas.microsoft.com/office/drawing/2014/main" id="{FE20C22A-3C1F-4847-8773-ABDEE9D1B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1" y="5118100"/>
                <a:ext cx="93663" cy="26988"/>
              </a:xfrm>
              <a:prstGeom prst="ellipse">
                <a:avLst/>
              </a:prstGeom>
              <a:solidFill>
                <a:srgbClr val="D854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7">
                <a:extLst>
                  <a:ext uri="{FF2B5EF4-FFF2-40B4-BE49-F238E27FC236}">
                    <a16:creationId xmlns:a16="http://schemas.microsoft.com/office/drawing/2014/main" id="{D2A23772-FA2F-40FC-8FAE-43D3098582F3}"/>
                  </a:ext>
                </a:extLst>
              </p:cNvPr>
              <p:cNvSpPr/>
              <p:nvPr/>
            </p:nvSpPr>
            <p:spPr bwMode="auto">
              <a:xfrm>
                <a:off x="406401" y="5129213"/>
                <a:ext cx="47625" cy="68263"/>
              </a:xfrm>
              <a:custGeom>
                <a:avLst/>
                <a:gdLst>
                  <a:gd name="T0" fmla="*/ 0 w 13"/>
                  <a:gd name="T1" fmla="*/ 0 h 18"/>
                  <a:gd name="T2" fmla="*/ 0 w 13"/>
                  <a:gd name="T3" fmla="*/ 0 h 18"/>
                  <a:gd name="T4" fmla="*/ 0 w 13"/>
                  <a:gd name="T5" fmla="*/ 18 h 18"/>
                  <a:gd name="T6" fmla="*/ 1 w 13"/>
                  <a:gd name="T7" fmla="*/ 18 h 18"/>
                  <a:gd name="T8" fmla="*/ 13 w 13"/>
                  <a:gd name="T9" fmla="*/ 18 h 18"/>
                  <a:gd name="T10" fmla="*/ 13 w 13"/>
                  <a:gd name="T11" fmla="*/ 4 h 18"/>
                  <a:gd name="T12" fmla="*/ 13 w 13"/>
                  <a:gd name="T13" fmla="*/ 4 h 18"/>
                  <a:gd name="T14" fmla="*/ 0 w 13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1" y="2"/>
                      <a:pt x="0" y="0"/>
                    </a:cubicBezTo>
                  </a:path>
                </a:pathLst>
              </a:custGeom>
              <a:solidFill>
                <a:srgbClr val="C2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8">
                <a:extLst>
                  <a:ext uri="{FF2B5EF4-FFF2-40B4-BE49-F238E27FC236}">
                    <a16:creationId xmlns:a16="http://schemas.microsoft.com/office/drawing/2014/main" id="{F8781A0D-18F1-486E-B9C7-99F1058A98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88" y="52117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Rectangle 49">
                <a:extLst>
                  <a:ext uri="{FF2B5EF4-FFF2-40B4-BE49-F238E27FC236}">
                    <a16:creationId xmlns:a16="http://schemas.microsoft.com/office/drawing/2014/main" id="{E79349D3-5699-46BA-B15A-7E3B3F19B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8" y="5429250"/>
                <a:ext cx="58738" cy="2214563"/>
              </a:xfrm>
              <a:prstGeom prst="rect">
                <a:avLst/>
              </a:prstGeom>
              <a:solidFill>
                <a:srgbClr val="E4A7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Rectangle 50">
                <a:extLst>
                  <a:ext uri="{FF2B5EF4-FFF2-40B4-BE49-F238E27FC236}">
                    <a16:creationId xmlns:a16="http://schemas.microsoft.com/office/drawing/2014/main" id="{16562CA4-E8E3-43D6-8B59-C87ED4079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8" y="5429250"/>
                <a:ext cx="58738" cy="221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1">
                <a:extLst>
                  <a:ext uri="{FF2B5EF4-FFF2-40B4-BE49-F238E27FC236}">
                    <a16:creationId xmlns:a16="http://schemas.microsoft.com/office/drawing/2014/main" id="{C2664B10-07B8-41F9-B247-F2C22876CF25}"/>
                  </a:ext>
                </a:extLst>
              </p:cNvPr>
              <p:cNvSpPr/>
              <p:nvPr/>
            </p:nvSpPr>
            <p:spPr bwMode="auto">
              <a:xfrm>
                <a:off x="395288" y="7643813"/>
                <a:ext cx="58738" cy="277813"/>
              </a:xfrm>
              <a:custGeom>
                <a:avLst/>
                <a:gdLst>
                  <a:gd name="T0" fmla="*/ 16 w 16"/>
                  <a:gd name="T1" fmla="*/ 0 h 74"/>
                  <a:gd name="T2" fmla="*/ 0 w 16"/>
                  <a:gd name="T3" fmla="*/ 0 h 74"/>
                  <a:gd name="T4" fmla="*/ 16 w 16"/>
                  <a:gd name="T5" fmla="*/ 74 h 74"/>
                  <a:gd name="T6" fmla="*/ 10 w 16"/>
                  <a:gd name="T7" fmla="*/ 46 h 74"/>
                  <a:gd name="T8" fmla="*/ 12 w 16"/>
                  <a:gd name="T9" fmla="*/ 46 h 74"/>
                  <a:gd name="T10" fmla="*/ 16 w 16"/>
                  <a:gd name="T11" fmla="*/ 46 h 74"/>
                  <a:gd name="T12" fmla="*/ 16 w 16"/>
                  <a:gd name="T1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74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1" y="46"/>
                      <a:pt x="11" y="46"/>
                      <a:pt x="12" y="46"/>
                    </a:cubicBezTo>
                    <a:cubicBezTo>
                      <a:pt x="13" y="46"/>
                      <a:pt x="15" y="46"/>
                      <a:pt x="16" y="46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2A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2">
                <a:extLst>
                  <a:ext uri="{FF2B5EF4-FFF2-40B4-BE49-F238E27FC236}">
                    <a16:creationId xmlns:a16="http://schemas.microsoft.com/office/drawing/2014/main" id="{195A3E53-0873-4FCB-B526-3063D2DA834D}"/>
                  </a:ext>
                </a:extLst>
              </p:cNvPr>
              <p:cNvSpPr/>
              <p:nvPr/>
            </p:nvSpPr>
            <p:spPr bwMode="auto">
              <a:xfrm>
                <a:off x="431801" y="7816850"/>
                <a:ext cx="22225" cy="109538"/>
              </a:xfrm>
              <a:custGeom>
                <a:avLst/>
                <a:gdLst>
                  <a:gd name="T0" fmla="*/ 2 w 6"/>
                  <a:gd name="T1" fmla="*/ 0 h 29"/>
                  <a:gd name="T2" fmla="*/ 0 w 6"/>
                  <a:gd name="T3" fmla="*/ 0 h 29"/>
                  <a:gd name="T4" fmla="*/ 6 w 6"/>
                  <a:gd name="T5" fmla="*/ 28 h 29"/>
                  <a:gd name="T6" fmla="*/ 6 w 6"/>
                  <a:gd name="T7" fmla="*/ 29 h 29"/>
                  <a:gd name="T8" fmla="*/ 6 w 6"/>
                  <a:gd name="T9" fmla="*/ 0 h 29"/>
                  <a:gd name="T10" fmla="*/ 2 w 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9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</a:path>
                </a:pathLst>
              </a:custGeom>
              <a:solidFill>
                <a:srgbClr val="4B4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3">
                <a:extLst>
                  <a:ext uri="{FF2B5EF4-FFF2-40B4-BE49-F238E27FC236}">
                    <a16:creationId xmlns:a16="http://schemas.microsoft.com/office/drawing/2014/main" id="{0E8DD4CE-7AC4-492D-8986-F3C9C7064494}"/>
                  </a:ext>
                </a:extLst>
              </p:cNvPr>
              <p:cNvSpPr/>
              <p:nvPr/>
            </p:nvSpPr>
            <p:spPr bwMode="auto">
              <a:xfrm>
                <a:off x="395288" y="5197475"/>
                <a:ext cx="58738" cy="231775"/>
              </a:xfrm>
              <a:custGeom>
                <a:avLst/>
                <a:gdLst>
                  <a:gd name="T0" fmla="*/ 16 w 16"/>
                  <a:gd name="T1" fmla="*/ 0 h 62"/>
                  <a:gd name="T2" fmla="*/ 4 w 16"/>
                  <a:gd name="T3" fmla="*/ 0 h 62"/>
                  <a:gd name="T4" fmla="*/ 3 w 16"/>
                  <a:gd name="T5" fmla="*/ 0 h 62"/>
                  <a:gd name="T6" fmla="*/ 3 w 16"/>
                  <a:gd name="T7" fmla="*/ 0 h 62"/>
                  <a:gd name="T8" fmla="*/ 0 w 16"/>
                  <a:gd name="T9" fmla="*/ 4 h 62"/>
                  <a:gd name="T10" fmla="*/ 0 w 16"/>
                  <a:gd name="T11" fmla="*/ 4 h 62"/>
                  <a:gd name="T12" fmla="*/ 0 w 16"/>
                  <a:gd name="T13" fmla="*/ 4 h 62"/>
                  <a:gd name="T14" fmla="*/ 0 w 16"/>
                  <a:gd name="T15" fmla="*/ 4 h 62"/>
                  <a:gd name="T16" fmla="*/ 0 w 16"/>
                  <a:gd name="T17" fmla="*/ 4 h 62"/>
                  <a:gd name="T18" fmla="*/ 0 w 16"/>
                  <a:gd name="T19" fmla="*/ 4 h 62"/>
                  <a:gd name="T20" fmla="*/ 0 w 16"/>
                  <a:gd name="T21" fmla="*/ 58 h 62"/>
                  <a:gd name="T22" fmla="*/ 0 w 16"/>
                  <a:gd name="T23" fmla="*/ 62 h 62"/>
                  <a:gd name="T24" fmla="*/ 16 w 16"/>
                  <a:gd name="T25" fmla="*/ 62 h 62"/>
                  <a:gd name="T26" fmla="*/ 16 w 16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62">
                    <a:moveTo>
                      <a:pt x="1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4">
                <a:extLst>
                  <a:ext uri="{FF2B5EF4-FFF2-40B4-BE49-F238E27FC236}">
                    <a16:creationId xmlns:a16="http://schemas.microsoft.com/office/drawing/2014/main" id="{936DC365-1A0E-4936-BBFA-8373748422D1}"/>
                  </a:ext>
                </a:extLst>
              </p:cNvPr>
              <p:cNvSpPr/>
              <p:nvPr/>
            </p:nvSpPr>
            <p:spPr bwMode="auto">
              <a:xfrm>
                <a:off x="406401" y="5118100"/>
                <a:ext cx="47625" cy="26988"/>
              </a:xfrm>
              <a:custGeom>
                <a:avLst/>
                <a:gdLst>
                  <a:gd name="T0" fmla="*/ 13 w 13"/>
                  <a:gd name="T1" fmla="*/ 0 h 7"/>
                  <a:gd name="T2" fmla="*/ 0 w 13"/>
                  <a:gd name="T3" fmla="*/ 3 h 7"/>
                  <a:gd name="T4" fmla="*/ 0 w 13"/>
                  <a:gd name="T5" fmla="*/ 3 h 7"/>
                  <a:gd name="T6" fmla="*/ 0 w 13"/>
                  <a:gd name="T7" fmla="*/ 3 h 7"/>
                  <a:gd name="T8" fmla="*/ 0 w 13"/>
                  <a:gd name="T9" fmla="*/ 3 h 7"/>
                  <a:gd name="T10" fmla="*/ 13 w 13"/>
                  <a:gd name="T11" fmla="*/ 7 h 7"/>
                  <a:gd name="T12" fmla="*/ 13 w 13"/>
                  <a:gd name="T13" fmla="*/ 7 h 7"/>
                  <a:gd name="T14" fmla="*/ 13 w 13"/>
                  <a:gd name="T15" fmla="*/ 0 h 7"/>
                  <a:gd name="T16" fmla="*/ 13 w 13"/>
                  <a:gd name="T17" fmla="*/ 0 h 7"/>
                  <a:gd name="T18" fmla="*/ 13 w 13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cubicBezTo>
                      <a:pt x="6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6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C2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10">
                <a:extLst>
                  <a:ext uri="{FF2B5EF4-FFF2-40B4-BE49-F238E27FC236}">
                    <a16:creationId xmlns:a16="http://schemas.microsoft.com/office/drawing/2014/main" id="{8F79C698-837A-4DC7-8A51-C931EC902B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5363" y="5381625"/>
                <a:ext cx="2019300" cy="2454275"/>
              </a:xfrm>
              <a:custGeom>
                <a:avLst/>
                <a:gdLst>
                  <a:gd name="T0" fmla="*/ 538 w 538"/>
                  <a:gd name="T1" fmla="*/ 619 h 654"/>
                  <a:gd name="T2" fmla="*/ 503 w 538"/>
                  <a:gd name="T3" fmla="*/ 654 h 654"/>
                  <a:gd name="T4" fmla="*/ 269 w 538"/>
                  <a:gd name="T5" fmla="*/ 654 h 654"/>
                  <a:gd name="T6" fmla="*/ 269 w 538"/>
                  <a:gd name="T7" fmla="*/ 626 h 654"/>
                  <a:gd name="T8" fmla="*/ 6 w 538"/>
                  <a:gd name="T9" fmla="*/ 626 h 654"/>
                  <a:gd name="T10" fmla="*/ 0 w 538"/>
                  <a:gd name="T11" fmla="*/ 625 h 654"/>
                  <a:gd name="T12" fmla="*/ 34 w 538"/>
                  <a:gd name="T13" fmla="*/ 654 h 654"/>
                  <a:gd name="T14" fmla="*/ 503 w 538"/>
                  <a:gd name="T15" fmla="*/ 654 h 654"/>
                  <a:gd name="T16" fmla="*/ 538 w 538"/>
                  <a:gd name="T17" fmla="*/ 619 h 654"/>
                  <a:gd name="T18" fmla="*/ 538 w 538"/>
                  <a:gd name="T19" fmla="*/ 619 h 654"/>
                  <a:gd name="T20" fmla="*/ 538 w 538"/>
                  <a:gd name="T21" fmla="*/ 34 h 654"/>
                  <a:gd name="T22" fmla="*/ 538 w 538"/>
                  <a:gd name="T23" fmla="*/ 34 h 654"/>
                  <a:gd name="T24" fmla="*/ 538 w 538"/>
                  <a:gd name="T25" fmla="*/ 34 h 654"/>
                  <a:gd name="T26" fmla="*/ 538 w 538"/>
                  <a:gd name="T27" fmla="*/ 34 h 654"/>
                  <a:gd name="T28" fmla="*/ 538 w 538"/>
                  <a:gd name="T29" fmla="*/ 34 h 654"/>
                  <a:gd name="T30" fmla="*/ 538 w 538"/>
                  <a:gd name="T31" fmla="*/ 34 h 654"/>
                  <a:gd name="T32" fmla="*/ 538 w 538"/>
                  <a:gd name="T33" fmla="*/ 34 h 654"/>
                  <a:gd name="T34" fmla="*/ 538 w 538"/>
                  <a:gd name="T35" fmla="*/ 34 h 654"/>
                  <a:gd name="T36" fmla="*/ 538 w 538"/>
                  <a:gd name="T37" fmla="*/ 34 h 654"/>
                  <a:gd name="T38" fmla="*/ 538 w 538"/>
                  <a:gd name="T39" fmla="*/ 34 h 654"/>
                  <a:gd name="T40" fmla="*/ 538 w 538"/>
                  <a:gd name="T41" fmla="*/ 34 h 654"/>
                  <a:gd name="T42" fmla="*/ 538 w 538"/>
                  <a:gd name="T43" fmla="*/ 34 h 654"/>
                  <a:gd name="T44" fmla="*/ 538 w 538"/>
                  <a:gd name="T45" fmla="*/ 34 h 654"/>
                  <a:gd name="T46" fmla="*/ 538 w 538"/>
                  <a:gd name="T47" fmla="*/ 34 h 654"/>
                  <a:gd name="T48" fmla="*/ 538 w 538"/>
                  <a:gd name="T49" fmla="*/ 34 h 654"/>
                  <a:gd name="T50" fmla="*/ 538 w 538"/>
                  <a:gd name="T51" fmla="*/ 34 h 654"/>
                  <a:gd name="T52" fmla="*/ 538 w 538"/>
                  <a:gd name="T53" fmla="*/ 34 h 654"/>
                  <a:gd name="T54" fmla="*/ 538 w 538"/>
                  <a:gd name="T55" fmla="*/ 34 h 654"/>
                  <a:gd name="T56" fmla="*/ 538 w 538"/>
                  <a:gd name="T57" fmla="*/ 34 h 654"/>
                  <a:gd name="T58" fmla="*/ 538 w 538"/>
                  <a:gd name="T59" fmla="*/ 34 h 654"/>
                  <a:gd name="T60" fmla="*/ 538 w 538"/>
                  <a:gd name="T61" fmla="*/ 34 h 654"/>
                  <a:gd name="T62" fmla="*/ 538 w 538"/>
                  <a:gd name="T63" fmla="*/ 34 h 654"/>
                  <a:gd name="T64" fmla="*/ 538 w 538"/>
                  <a:gd name="T65" fmla="*/ 34 h 654"/>
                  <a:gd name="T66" fmla="*/ 538 w 538"/>
                  <a:gd name="T67" fmla="*/ 34 h 654"/>
                  <a:gd name="T68" fmla="*/ 538 w 538"/>
                  <a:gd name="T69" fmla="*/ 33 h 654"/>
                  <a:gd name="T70" fmla="*/ 538 w 538"/>
                  <a:gd name="T71" fmla="*/ 33 h 654"/>
                  <a:gd name="T72" fmla="*/ 538 w 538"/>
                  <a:gd name="T73" fmla="*/ 33 h 654"/>
                  <a:gd name="T74" fmla="*/ 538 w 538"/>
                  <a:gd name="T75" fmla="*/ 33 h 654"/>
                  <a:gd name="T76" fmla="*/ 538 w 538"/>
                  <a:gd name="T77" fmla="*/ 33 h 654"/>
                  <a:gd name="T78" fmla="*/ 538 w 538"/>
                  <a:gd name="T79" fmla="*/ 33 h 654"/>
                  <a:gd name="T80" fmla="*/ 538 w 538"/>
                  <a:gd name="T81" fmla="*/ 33 h 654"/>
                  <a:gd name="T82" fmla="*/ 538 w 538"/>
                  <a:gd name="T83" fmla="*/ 33 h 654"/>
                  <a:gd name="T84" fmla="*/ 538 w 538"/>
                  <a:gd name="T85" fmla="*/ 33 h 654"/>
                  <a:gd name="T86" fmla="*/ 538 w 538"/>
                  <a:gd name="T87" fmla="*/ 33 h 654"/>
                  <a:gd name="T88" fmla="*/ 538 w 538"/>
                  <a:gd name="T89" fmla="*/ 33 h 654"/>
                  <a:gd name="T90" fmla="*/ 538 w 538"/>
                  <a:gd name="T91" fmla="*/ 33 h 654"/>
                  <a:gd name="T92" fmla="*/ 538 w 538"/>
                  <a:gd name="T93" fmla="*/ 33 h 654"/>
                  <a:gd name="T94" fmla="*/ 538 w 538"/>
                  <a:gd name="T95" fmla="*/ 33 h 654"/>
                  <a:gd name="T96" fmla="*/ 538 w 538"/>
                  <a:gd name="T97" fmla="*/ 33 h 654"/>
                  <a:gd name="T98" fmla="*/ 510 w 538"/>
                  <a:gd name="T99" fmla="*/ 0 h 654"/>
                  <a:gd name="T100" fmla="*/ 510 w 538"/>
                  <a:gd name="T101" fmla="*/ 0 h 654"/>
                  <a:gd name="T102" fmla="*/ 538 w 538"/>
                  <a:gd name="T103" fmla="*/ 33 h 654"/>
                  <a:gd name="T104" fmla="*/ 510 w 538"/>
                  <a:gd name="T105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8" h="654">
                    <a:moveTo>
                      <a:pt x="538" y="619"/>
                    </a:moveTo>
                    <a:cubicBezTo>
                      <a:pt x="538" y="638"/>
                      <a:pt x="523" y="654"/>
                      <a:pt x="503" y="654"/>
                    </a:cubicBezTo>
                    <a:cubicBezTo>
                      <a:pt x="269" y="654"/>
                      <a:pt x="269" y="654"/>
                      <a:pt x="269" y="654"/>
                    </a:cubicBezTo>
                    <a:cubicBezTo>
                      <a:pt x="269" y="626"/>
                      <a:pt x="269" y="626"/>
                      <a:pt x="269" y="626"/>
                    </a:cubicBezTo>
                    <a:cubicBezTo>
                      <a:pt x="6" y="626"/>
                      <a:pt x="6" y="626"/>
                      <a:pt x="6" y="626"/>
                    </a:cubicBezTo>
                    <a:cubicBezTo>
                      <a:pt x="4" y="626"/>
                      <a:pt x="2" y="626"/>
                      <a:pt x="0" y="625"/>
                    </a:cubicBezTo>
                    <a:cubicBezTo>
                      <a:pt x="3" y="641"/>
                      <a:pt x="17" y="654"/>
                      <a:pt x="34" y="654"/>
                    </a:cubicBezTo>
                    <a:cubicBezTo>
                      <a:pt x="503" y="654"/>
                      <a:pt x="503" y="654"/>
                      <a:pt x="503" y="654"/>
                    </a:cubicBezTo>
                    <a:cubicBezTo>
                      <a:pt x="523" y="654"/>
                      <a:pt x="538" y="638"/>
                      <a:pt x="538" y="619"/>
                    </a:cubicBezTo>
                    <a:cubicBezTo>
                      <a:pt x="538" y="619"/>
                      <a:pt x="538" y="619"/>
                      <a:pt x="538" y="619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10" y="0"/>
                    </a:moveTo>
                    <a:cubicBezTo>
                      <a:pt x="510" y="0"/>
                      <a:pt x="510" y="0"/>
                      <a:pt x="510" y="0"/>
                    </a:cubicBezTo>
                    <a:cubicBezTo>
                      <a:pt x="526" y="3"/>
                      <a:pt x="538" y="16"/>
                      <a:pt x="538" y="33"/>
                    </a:cubicBezTo>
                    <a:cubicBezTo>
                      <a:pt x="538" y="16"/>
                      <a:pt x="526" y="3"/>
                      <a:pt x="51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11">
                <a:extLst>
                  <a:ext uri="{FF2B5EF4-FFF2-40B4-BE49-F238E27FC236}">
                    <a16:creationId xmlns:a16="http://schemas.microsoft.com/office/drawing/2014/main" id="{A472D273-0BB3-4ABF-BAB4-3388FABE9CB0}"/>
                  </a:ext>
                </a:extLst>
              </p:cNvPr>
              <p:cNvSpPr/>
              <p:nvPr/>
            </p:nvSpPr>
            <p:spPr bwMode="auto">
              <a:xfrm>
                <a:off x="1171576" y="5230813"/>
                <a:ext cx="123825" cy="41275"/>
              </a:xfrm>
              <a:custGeom>
                <a:avLst/>
                <a:gdLst>
                  <a:gd name="T0" fmla="*/ 16 w 33"/>
                  <a:gd name="T1" fmla="*/ 0 h 11"/>
                  <a:gd name="T2" fmla="*/ 0 w 33"/>
                  <a:gd name="T3" fmla="*/ 11 h 11"/>
                  <a:gd name="T4" fmla="*/ 33 w 33"/>
                  <a:gd name="T5" fmla="*/ 11 h 11"/>
                  <a:gd name="T6" fmla="*/ 16 w 3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1">
                    <a:moveTo>
                      <a:pt x="16" y="0"/>
                    </a:moveTo>
                    <a:cubicBezTo>
                      <a:pt x="9" y="0"/>
                      <a:pt x="3" y="5"/>
                      <a:pt x="0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5"/>
                      <a:pt x="24" y="0"/>
                      <a:pt x="16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112">
                <a:extLst>
                  <a:ext uri="{FF2B5EF4-FFF2-40B4-BE49-F238E27FC236}">
                    <a16:creationId xmlns:a16="http://schemas.microsoft.com/office/drawing/2014/main" id="{3415EAB1-01A4-487B-B79E-EB5BF569A31A}"/>
                  </a:ext>
                </a:extLst>
              </p:cNvPr>
              <p:cNvSpPr/>
              <p:nvPr/>
            </p:nvSpPr>
            <p:spPr bwMode="auto">
              <a:xfrm>
                <a:off x="2189163" y="5260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13">
                <a:extLst>
                  <a:ext uri="{FF2B5EF4-FFF2-40B4-BE49-F238E27FC236}">
                    <a16:creationId xmlns:a16="http://schemas.microsoft.com/office/drawing/2014/main" id="{A4620802-68EC-45C9-BB1F-EC166BA07574}"/>
                  </a:ext>
                </a:extLst>
              </p:cNvPr>
              <p:cNvSpPr/>
              <p:nvPr/>
            </p:nvSpPr>
            <p:spPr bwMode="auto">
              <a:xfrm>
                <a:off x="2627313" y="5245100"/>
                <a:ext cx="15875" cy="15875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1"/>
                      <a:pt x="3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2" y="1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14">
                <a:extLst>
                  <a:ext uri="{FF2B5EF4-FFF2-40B4-BE49-F238E27FC236}">
                    <a16:creationId xmlns:a16="http://schemas.microsoft.com/office/drawing/2014/main" id="{985409DA-56BF-46A9-8AED-9EB5E3811F97}"/>
                  </a:ext>
                </a:extLst>
              </p:cNvPr>
              <p:cNvSpPr/>
              <p:nvPr/>
            </p:nvSpPr>
            <p:spPr bwMode="auto">
              <a:xfrm>
                <a:off x="1847851" y="5230813"/>
                <a:ext cx="115888" cy="41275"/>
              </a:xfrm>
              <a:custGeom>
                <a:avLst/>
                <a:gdLst>
                  <a:gd name="T0" fmla="*/ 17 w 31"/>
                  <a:gd name="T1" fmla="*/ 0 h 11"/>
                  <a:gd name="T2" fmla="*/ 0 w 31"/>
                  <a:gd name="T3" fmla="*/ 11 h 11"/>
                  <a:gd name="T4" fmla="*/ 31 w 31"/>
                  <a:gd name="T5" fmla="*/ 11 h 11"/>
                  <a:gd name="T6" fmla="*/ 31 w 31"/>
                  <a:gd name="T7" fmla="*/ 8 h 11"/>
                  <a:gd name="T8" fmla="*/ 17 w 3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1">
                    <a:moveTo>
                      <a:pt x="17" y="0"/>
                    </a:moveTo>
                    <a:cubicBezTo>
                      <a:pt x="9" y="0"/>
                      <a:pt x="3" y="5"/>
                      <a:pt x="0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8" y="3"/>
                      <a:pt x="23" y="0"/>
                      <a:pt x="17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15">
                <a:extLst>
                  <a:ext uri="{FF2B5EF4-FFF2-40B4-BE49-F238E27FC236}">
                    <a16:creationId xmlns:a16="http://schemas.microsoft.com/office/drawing/2014/main" id="{B55D4825-79AE-4BB5-9AA2-44AE0A702AB6}"/>
                  </a:ext>
                </a:extLst>
              </p:cNvPr>
              <p:cNvSpPr/>
              <p:nvPr/>
            </p:nvSpPr>
            <p:spPr bwMode="auto">
              <a:xfrm>
                <a:off x="1622426" y="5230813"/>
                <a:ext cx="123825" cy="41275"/>
              </a:xfrm>
              <a:custGeom>
                <a:avLst/>
                <a:gdLst>
                  <a:gd name="T0" fmla="*/ 17 w 33"/>
                  <a:gd name="T1" fmla="*/ 0 h 11"/>
                  <a:gd name="T2" fmla="*/ 0 w 33"/>
                  <a:gd name="T3" fmla="*/ 11 h 11"/>
                  <a:gd name="T4" fmla="*/ 33 w 33"/>
                  <a:gd name="T5" fmla="*/ 11 h 11"/>
                  <a:gd name="T6" fmla="*/ 17 w 3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1">
                    <a:moveTo>
                      <a:pt x="17" y="0"/>
                    </a:moveTo>
                    <a:cubicBezTo>
                      <a:pt x="9" y="0"/>
                      <a:pt x="3" y="5"/>
                      <a:pt x="0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5"/>
                      <a:pt x="24" y="0"/>
                      <a:pt x="17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16">
                <a:extLst>
                  <a:ext uri="{FF2B5EF4-FFF2-40B4-BE49-F238E27FC236}">
                    <a16:creationId xmlns:a16="http://schemas.microsoft.com/office/drawing/2014/main" id="{F8E887D5-ED6B-4F87-A4D5-1F40184D2A7F}"/>
                  </a:ext>
                </a:extLst>
              </p:cNvPr>
              <p:cNvSpPr/>
              <p:nvPr/>
            </p:nvSpPr>
            <p:spPr bwMode="auto">
              <a:xfrm>
                <a:off x="1397001" y="5230813"/>
                <a:ext cx="123825" cy="41275"/>
              </a:xfrm>
              <a:custGeom>
                <a:avLst/>
                <a:gdLst>
                  <a:gd name="T0" fmla="*/ 17 w 33"/>
                  <a:gd name="T1" fmla="*/ 0 h 11"/>
                  <a:gd name="T2" fmla="*/ 0 w 33"/>
                  <a:gd name="T3" fmla="*/ 11 h 11"/>
                  <a:gd name="T4" fmla="*/ 33 w 33"/>
                  <a:gd name="T5" fmla="*/ 11 h 11"/>
                  <a:gd name="T6" fmla="*/ 17 w 3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1">
                    <a:moveTo>
                      <a:pt x="17" y="0"/>
                    </a:moveTo>
                    <a:cubicBezTo>
                      <a:pt x="9" y="0"/>
                      <a:pt x="3" y="5"/>
                      <a:pt x="0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5"/>
                      <a:pt x="24" y="0"/>
                      <a:pt x="17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17">
                <a:extLst>
                  <a:ext uri="{FF2B5EF4-FFF2-40B4-BE49-F238E27FC236}">
                    <a16:creationId xmlns:a16="http://schemas.microsoft.com/office/drawing/2014/main" id="{E6F06534-836D-4A09-BC7D-603FFF52CC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5501" y="5230813"/>
                <a:ext cx="919163" cy="2473325"/>
              </a:xfrm>
              <a:custGeom>
                <a:avLst/>
                <a:gdLst>
                  <a:gd name="T0" fmla="*/ 245 w 245"/>
                  <a:gd name="T1" fmla="*/ 74 h 659"/>
                  <a:gd name="T2" fmla="*/ 245 w 245"/>
                  <a:gd name="T3" fmla="*/ 659 h 659"/>
                  <a:gd name="T4" fmla="*/ 245 w 245"/>
                  <a:gd name="T5" fmla="*/ 74 h 659"/>
                  <a:gd name="T6" fmla="*/ 245 w 245"/>
                  <a:gd name="T7" fmla="*/ 74 h 659"/>
                  <a:gd name="T8" fmla="*/ 245 w 245"/>
                  <a:gd name="T9" fmla="*/ 74 h 659"/>
                  <a:gd name="T10" fmla="*/ 245 w 245"/>
                  <a:gd name="T11" fmla="*/ 74 h 659"/>
                  <a:gd name="T12" fmla="*/ 245 w 245"/>
                  <a:gd name="T13" fmla="*/ 74 h 659"/>
                  <a:gd name="T14" fmla="*/ 245 w 245"/>
                  <a:gd name="T15" fmla="*/ 74 h 659"/>
                  <a:gd name="T16" fmla="*/ 245 w 245"/>
                  <a:gd name="T17" fmla="*/ 74 h 659"/>
                  <a:gd name="T18" fmla="*/ 245 w 245"/>
                  <a:gd name="T19" fmla="*/ 74 h 659"/>
                  <a:gd name="T20" fmla="*/ 245 w 245"/>
                  <a:gd name="T21" fmla="*/ 74 h 659"/>
                  <a:gd name="T22" fmla="*/ 245 w 245"/>
                  <a:gd name="T23" fmla="*/ 74 h 659"/>
                  <a:gd name="T24" fmla="*/ 245 w 245"/>
                  <a:gd name="T25" fmla="*/ 74 h 659"/>
                  <a:gd name="T26" fmla="*/ 245 w 245"/>
                  <a:gd name="T27" fmla="*/ 73 h 659"/>
                  <a:gd name="T28" fmla="*/ 245 w 245"/>
                  <a:gd name="T29" fmla="*/ 73 h 659"/>
                  <a:gd name="T30" fmla="*/ 245 w 245"/>
                  <a:gd name="T31" fmla="*/ 73 h 659"/>
                  <a:gd name="T32" fmla="*/ 245 w 245"/>
                  <a:gd name="T33" fmla="*/ 73 h 659"/>
                  <a:gd name="T34" fmla="*/ 245 w 245"/>
                  <a:gd name="T35" fmla="*/ 73 h 659"/>
                  <a:gd name="T36" fmla="*/ 245 w 245"/>
                  <a:gd name="T37" fmla="*/ 73 h 659"/>
                  <a:gd name="T38" fmla="*/ 245 w 245"/>
                  <a:gd name="T39" fmla="*/ 73 h 659"/>
                  <a:gd name="T40" fmla="*/ 245 w 245"/>
                  <a:gd name="T41" fmla="*/ 73 h 659"/>
                  <a:gd name="T42" fmla="*/ 245 w 245"/>
                  <a:gd name="T43" fmla="*/ 73 h 659"/>
                  <a:gd name="T44" fmla="*/ 11 w 245"/>
                  <a:gd name="T45" fmla="*/ 0 h 659"/>
                  <a:gd name="T46" fmla="*/ 0 w 245"/>
                  <a:gd name="T47" fmla="*/ 4 h 659"/>
                  <a:gd name="T48" fmla="*/ 25 w 245"/>
                  <a:gd name="T49" fmla="*/ 8 h 659"/>
                  <a:gd name="T50" fmla="*/ 71 w 245"/>
                  <a:gd name="T51" fmla="*/ 0 h 659"/>
                  <a:gd name="T52" fmla="*/ 61 w 245"/>
                  <a:gd name="T53" fmla="*/ 4 h 659"/>
                  <a:gd name="T54" fmla="*/ 86 w 245"/>
                  <a:gd name="T55" fmla="*/ 8 h 659"/>
                  <a:gd name="T56" fmla="*/ 71 w 245"/>
                  <a:gd name="T57" fmla="*/ 0 h 659"/>
                  <a:gd name="T58" fmla="*/ 181 w 245"/>
                  <a:gd name="T59" fmla="*/ 4 h 659"/>
                  <a:gd name="T60" fmla="*/ 191 w 245"/>
                  <a:gd name="T61" fmla="*/ 0 h 659"/>
                  <a:gd name="T62" fmla="*/ 209 w 245"/>
                  <a:gd name="T63" fmla="*/ 23 h 659"/>
                  <a:gd name="T64" fmla="*/ 209 w 245"/>
                  <a:gd name="T65" fmla="*/ 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5" h="659"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659"/>
                      <a:pt x="245" y="659"/>
                      <a:pt x="245" y="659"/>
                    </a:cubicBezTo>
                    <a:cubicBezTo>
                      <a:pt x="245" y="659"/>
                      <a:pt x="245" y="659"/>
                      <a:pt x="245" y="659"/>
                    </a:cubicBez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3"/>
                    </a:moveTo>
                    <a:cubicBezTo>
                      <a:pt x="245" y="73"/>
                      <a:pt x="245" y="74"/>
                      <a:pt x="245" y="74"/>
                    </a:cubicBezTo>
                    <a:cubicBezTo>
                      <a:pt x="245" y="74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11" y="0"/>
                    </a:moveTo>
                    <a:cubicBezTo>
                      <a:pt x="7" y="0"/>
                      <a:pt x="3" y="1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1"/>
                      <a:pt x="7" y="0"/>
                      <a:pt x="11" y="0"/>
                    </a:cubicBezTo>
                    <a:cubicBezTo>
                      <a:pt x="17" y="0"/>
                      <a:pt x="22" y="3"/>
                      <a:pt x="25" y="8"/>
                    </a:cubicBezTo>
                    <a:cubicBezTo>
                      <a:pt x="22" y="3"/>
                      <a:pt x="17" y="0"/>
                      <a:pt x="11" y="0"/>
                    </a:cubicBezTo>
                    <a:moveTo>
                      <a:pt x="71" y="0"/>
                    </a:moveTo>
                    <a:cubicBezTo>
                      <a:pt x="67" y="0"/>
                      <a:pt x="63" y="1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3" y="1"/>
                      <a:pt x="67" y="0"/>
                      <a:pt x="71" y="0"/>
                    </a:cubicBezTo>
                    <a:cubicBezTo>
                      <a:pt x="77" y="0"/>
                      <a:pt x="82" y="3"/>
                      <a:pt x="8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2" y="3"/>
                      <a:pt x="77" y="0"/>
                      <a:pt x="71" y="0"/>
                    </a:cubicBezTo>
                    <a:moveTo>
                      <a:pt x="191" y="0"/>
                    </a:moveTo>
                    <a:cubicBezTo>
                      <a:pt x="187" y="0"/>
                      <a:pt x="184" y="1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4" y="1"/>
                      <a:pt x="187" y="0"/>
                      <a:pt x="191" y="0"/>
                    </a:cubicBezTo>
                    <a:cubicBezTo>
                      <a:pt x="201" y="0"/>
                      <a:pt x="209" y="8"/>
                      <a:pt x="209" y="18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18"/>
                      <a:pt x="209" y="18"/>
                      <a:pt x="209" y="18"/>
                    </a:cubicBezTo>
                    <a:cubicBezTo>
                      <a:pt x="209" y="8"/>
                      <a:pt x="201" y="0"/>
                      <a:pt x="191" y="0"/>
                    </a:cubicBezTo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18">
                <a:extLst>
                  <a:ext uri="{FF2B5EF4-FFF2-40B4-BE49-F238E27FC236}">
                    <a16:creationId xmlns:a16="http://schemas.microsoft.com/office/drawing/2014/main" id="{95BE6466-7482-42B7-B5AD-72A38CB2184C}"/>
                  </a:ext>
                </a:extLst>
              </p:cNvPr>
              <p:cNvSpPr/>
              <p:nvPr/>
            </p:nvSpPr>
            <p:spPr bwMode="auto">
              <a:xfrm>
                <a:off x="2005013" y="5381625"/>
                <a:ext cx="1009650" cy="2454275"/>
              </a:xfrm>
              <a:custGeom>
                <a:avLst/>
                <a:gdLst>
                  <a:gd name="T0" fmla="*/ 241 w 269"/>
                  <a:gd name="T1" fmla="*/ 5 h 654"/>
                  <a:gd name="T2" fmla="*/ 241 w 269"/>
                  <a:gd name="T3" fmla="*/ 5 h 654"/>
                  <a:gd name="T4" fmla="*/ 241 w 269"/>
                  <a:gd name="T5" fmla="*/ 5 h 654"/>
                  <a:gd name="T6" fmla="*/ 241 w 269"/>
                  <a:gd name="T7" fmla="*/ 5 h 654"/>
                  <a:gd name="T8" fmla="*/ 241 w 269"/>
                  <a:gd name="T9" fmla="*/ 5 h 654"/>
                  <a:gd name="T10" fmla="*/ 241 w 269"/>
                  <a:gd name="T11" fmla="*/ 5 h 654"/>
                  <a:gd name="T12" fmla="*/ 241 w 269"/>
                  <a:gd name="T13" fmla="*/ 6 h 654"/>
                  <a:gd name="T14" fmla="*/ 241 w 269"/>
                  <a:gd name="T15" fmla="*/ 6 h 654"/>
                  <a:gd name="T16" fmla="*/ 241 w 269"/>
                  <a:gd name="T17" fmla="*/ 6 h 654"/>
                  <a:gd name="T18" fmla="*/ 241 w 269"/>
                  <a:gd name="T19" fmla="*/ 6 h 654"/>
                  <a:gd name="T20" fmla="*/ 241 w 269"/>
                  <a:gd name="T21" fmla="*/ 6 h 654"/>
                  <a:gd name="T22" fmla="*/ 241 w 269"/>
                  <a:gd name="T23" fmla="*/ 6 h 654"/>
                  <a:gd name="T24" fmla="*/ 241 w 269"/>
                  <a:gd name="T25" fmla="*/ 6 h 654"/>
                  <a:gd name="T26" fmla="*/ 241 w 269"/>
                  <a:gd name="T27" fmla="*/ 6 h 654"/>
                  <a:gd name="T28" fmla="*/ 241 w 269"/>
                  <a:gd name="T29" fmla="*/ 591 h 654"/>
                  <a:gd name="T30" fmla="*/ 206 w 269"/>
                  <a:gd name="T31" fmla="*/ 626 h 654"/>
                  <a:gd name="T32" fmla="*/ 0 w 269"/>
                  <a:gd name="T33" fmla="*/ 654 h 654"/>
                  <a:gd name="T34" fmla="*/ 269 w 269"/>
                  <a:gd name="T35" fmla="*/ 619 h 654"/>
                  <a:gd name="T36" fmla="*/ 269 w 269"/>
                  <a:gd name="T37" fmla="*/ 34 h 654"/>
                  <a:gd name="T38" fmla="*/ 269 w 269"/>
                  <a:gd name="T39" fmla="*/ 34 h 654"/>
                  <a:gd name="T40" fmla="*/ 269 w 269"/>
                  <a:gd name="T41" fmla="*/ 34 h 654"/>
                  <a:gd name="T42" fmla="*/ 269 w 269"/>
                  <a:gd name="T43" fmla="*/ 34 h 654"/>
                  <a:gd name="T44" fmla="*/ 269 w 269"/>
                  <a:gd name="T45" fmla="*/ 34 h 654"/>
                  <a:gd name="T46" fmla="*/ 269 w 269"/>
                  <a:gd name="T47" fmla="*/ 34 h 654"/>
                  <a:gd name="T48" fmla="*/ 269 w 269"/>
                  <a:gd name="T49" fmla="*/ 34 h 654"/>
                  <a:gd name="T50" fmla="*/ 269 w 269"/>
                  <a:gd name="T51" fmla="*/ 34 h 654"/>
                  <a:gd name="T52" fmla="*/ 269 w 269"/>
                  <a:gd name="T53" fmla="*/ 33 h 654"/>
                  <a:gd name="T54" fmla="*/ 269 w 269"/>
                  <a:gd name="T55" fmla="*/ 33 h 654"/>
                  <a:gd name="T56" fmla="*/ 269 w 269"/>
                  <a:gd name="T57" fmla="*/ 33 h 654"/>
                  <a:gd name="T58" fmla="*/ 269 w 269"/>
                  <a:gd name="T59" fmla="*/ 33 h 654"/>
                  <a:gd name="T60" fmla="*/ 269 w 269"/>
                  <a:gd name="T61" fmla="*/ 33 h 654"/>
                  <a:gd name="T62" fmla="*/ 269 w 269"/>
                  <a:gd name="T63" fmla="*/ 3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9" h="654">
                    <a:moveTo>
                      <a:pt x="241" y="0"/>
                    </a:moveTo>
                    <a:cubicBezTo>
                      <a:pt x="241" y="2"/>
                      <a:pt x="241" y="3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591"/>
                      <a:pt x="241" y="591"/>
                      <a:pt x="241" y="591"/>
                    </a:cubicBezTo>
                    <a:cubicBezTo>
                      <a:pt x="241" y="591"/>
                      <a:pt x="241" y="591"/>
                      <a:pt x="241" y="591"/>
                    </a:cubicBezTo>
                    <a:cubicBezTo>
                      <a:pt x="241" y="610"/>
                      <a:pt x="226" y="626"/>
                      <a:pt x="206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234" y="654"/>
                      <a:pt x="234" y="654"/>
                      <a:pt x="234" y="654"/>
                    </a:cubicBezTo>
                    <a:cubicBezTo>
                      <a:pt x="254" y="654"/>
                      <a:pt x="269" y="638"/>
                      <a:pt x="269" y="619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16"/>
                      <a:pt x="257" y="3"/>
                      <a:pt x="241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19">
                <a:extLst>
                  <a:ext uri="{FF2B5EF4-FFF2-40B4-BE49-F238E27FC236}">
                    <a16:creationId xmlns:a16="http://schemas.microsoft.com/office/drawing/2014/main" id="{938A7C65-0944-41B2-8A92-F7537A7D949D}"/>
                  </a:ext>
                </a:extLst>
              </p:cNvPr>
              <p:cNvSpPr/>
              <p:nvPr/>
            </p:nvSpPr>
            <p:spPr bwMode="auto">
              <a:xfrm>
                <a:off x="2549526" y="5230813"/>
                <a:ext cx="77788" cy="14288"/>
              </a:xfrm>
              <a:custGeom>
                <a:avLst/>
                <a:gdLst>
                  <a:gd name="T0" fmla="*/ 10 w 21"/>
                  <a:gd name="T1" fmla="*/ 0 h 4"/>
                  <a:gd name="T2" fmla="*/ 0 w 21"/>
                  <a:gd name="T3" fmla="*/ 4 h 4"/>
                  <a:gd name="T4" fmla="*/ 0 w 21"/>
                  <a:gd name="T5" fmla="*/ 4 h 4"/>
                  <a:gd name="T6" fmla="*/ 10 w 21"/>
                  <a:gd name="T7" fmla="*/ 0 h 4"/>
                  <a:gd name="T8" fmla="*/ 21 w 21"/>
                  <a:gd name="T9" fmla="*/ 4 h 4"/>
                  <a:gd name="T10" fmla="*/ 10 w 2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4">
                    <a:moveTo>
                      <a:pt x="10" y="0"/>
                    </a:moveTo>
                    <a:cubicBezTo>
                      <a:pt x="6" y="0"/>
                      <a:pt x="3" y="1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1"/>
                      <a:pt x="6" y="0"/>
                      <a:pt x="10" y="0"/>
                    </a:cubicBezTo>
                    <a:cubicBezTo>
                      <a:pt x="14" y="0"/>
                      <a:pt x="18" y="2"/>
                      <a:pt x="21" y="4"/>
                    </a:cubicBezTo>
                    <a:cubicBezTo>
                      <a:pt x="18" y="2"/>
                      <a:pt x="14" y="0"/>
                      <a:pt x="10" y="0"/>
                    </a:cubicBezTo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20">
                <a:extLst>
                  <a:ext uri="{FF2B5EF4-FFF2-40B4-BE49-F238E27FC236}">
                    <a16:creationId xmlns:a16="http://schemas.microsoft.com/office/drawing/2014/main" id="{49D7F8C1-AB88-472D-9F32-3C81698B9D21}"/>
                  </a:ext>
                </a:extLst>
              </p:cNvPr>
              <p:cNvSpPr/>
              <p:nvPr/>
            </p:nvSpPr>
            <p:spPr bwMode="auto">
              <a:xfrm>
                <a:off x="2095501" y="5230813"/>
                <a:ext cx="93663" cy="41275"/>
              </a:xfrm>
              <a:custGeom>
                <a:avLst/>
                <a:gdLst>
                  <a:gd name="T0" fmla="*/ 11 w 25"/>
                  <a:gd name="T1" fmla="*/ 0 h 11"/>
                  <a:gd name="T2" fmla="*/ 0 w 25"/>
                  <a:gd name="T3" fmla="*/ 4 h 11"/>
                  <a:gd name="T4" fmla="*/ 0 w 25"/>
                  <a:gd name="T5" fmla="*/ 11 h 11"/>
                  <a:gd name="T6" fmla="*/ 25 w 25"/>
                  <a:gd name="T7" fmla="*/ 11 h 11"/>
                  <a:gd name="T8" fmla="*/ 25 w 25"/>
                  <a:gd name="T9" fmla="*/ 8 h 11"/>
                  <a:gd name="T10" fmla="*/ 25 w 25"/>
                  <a:gd name="T11" fmla="*/ 8 h 11"/>
                  <a:gd name="T12" fmla="*/ 11 w 2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1">
                    <a:moveTo>
                      <a:pt x="11" y="0"/>
                    </a:moveTo>
                    <a:cubicBezTo>
                      <a:pt x="7" y="0"/>
                      <a:pt x="3" y="1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2" y="3"/>
                      <a:pt x="17" y="0"/>
                      <a:pt x="11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1">
                <a:extLst>
                  <a:ext uri="{FF2B5EF4-FFF2-40B4-BE49-F238E27FC236}">
                    <a16:creationId xmlns:a16="http://schemas.microsoft.com/office/drawing/2014/main" id="{2D5CE391-E10E-4C81-8E22-7907D350AA98}"/>
                  </a:ext>
                </a:extLst>
              </p:cNvPr>
              <p:cNvSpPr/>
              <p:nvPr/>
            </p:nvSpPr>
            <p:spPr bwMode="auto">
              <a:xfrm>
                <a:off x="2324101" y="5230813"/>
                <a:ext cx="93663" cy="41275"/>
              </a:xfrm>
              <a:custGeom>
                <a:avLst/>
                <a:gdLst>
                  <a:gd name="T0" fmla="*/ 10 w 25"/>
                  <a:gd name="T1" fmla="*/ 0 h 11"/>
                  <a:gd name="T2" fmla="*/ 0 w 25"/>
                  <a:gd name="T3" fmla="*/ 4 h 11"/>
                  <a:gd name="T4" fmla="*/ 0 w 25"/>
                  <a:gd name="T5" fmla="*/ 11 h 11"/>
                  <a:gd name="T6" fmla="*/ 25 w 25"/>
                  <a:gd name="T7" fmla="*/ 11 h 11"/>
                  <a:gd name="T8" fmla="*/ 25 w 25"/>
                  <a:gd name="T9" fmla="*/ 8 h 11"/>
                  <a:gd name="T10" fmla="*/ 10 w 25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1">
                    <a:moveTo>
                      <a:pt x="10" y="0"/>
                    </a:moveTo>
                    <a:cubicBezTo>
                      <a:pt x="6" y="0"/>
                      <a:pt x="2" y="1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1" y="3"/>
                      <a:pt x="16" y="0"/>
                      <a:pt x="1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22">
                <a:extLst>
                  <a:ext uri="{FF2B5EF4-FFF2-40B4-BE49-F238E27FC236}">
                    <a16:creationId xmlns:a16="http://schemas.microsoft.com/office/drawing/2014/main" id="{39CC2B03-A365-4F86-BB2B-0FC3CEF75F54}"/>
                  </a:ext>
                </a:extLst>
              </p:cNvPr>
              <p:cNvSpPr/>
              <p:nvPr/>
            </p:nvSpPr>
            <p:spPr bwMode="auto">
              <a:xfrm>
                <a:off x="2549526" y="5230813"/>
                <a:ext cx="93663" cy="41275"/>
              </a:xfrm>
              <a:custGeom>
                <a:avLst/>
                <a:gdLst>
                  <a:gd name="T0" fmla="*/ 10 w 25"/>
                  <a:gd name="T1" fmla="*/ 0 h 11"/>
                  <a:gd name="T2" fmla="*/ 0 w 25"/>
                  <a:gd name="T3" fmla="*/ 4 h 11"/>
                  <a:gd name="T4" fmla="*/ 0 w 25"/>
                  <a:gd name="T5" fmla="*/ 11 h 11"/>
                  <a:gd name="T6" fmla="*/ 25 w 25"/>
                  <a:gd name="T7" fmla="*/ 11 h 11"/>
                  <a:gd name="T8" fmla="*/ 25 w 25"/>
                  <a:gd name="T9" fmla="*/ 8 h 11"/>
                  <a:gd name="T10" fmla="*/ 21 w 25"/>
                  <a:gd name="T11" fmla="*/ 4 h 11"/>
                  <a:gd name="T12" fmla="*/ 10 w 2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1">
                    <a:moveTo>
                      <a:pt x="10" y="0"/>
                    </a:moveTo>
                    <a:cubicBezTo>
                      <a:pt x="6" y="0"/>
                      <a:pt x="3" y="1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3" y="5"/>
                      <a:pt x="21" y="4"/>
                    </a:cubicBezTo>
                    <a:cubicBezTo>
                      <a:pt x="18" y="2"/>
                      <a:pt x="14" y="0"/>
                      <a:pt x="1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23">
                <a:extLst>
                  <a:ext uri="{FF2B5EF4-FFF2-40B4-BE49-F238E27FC236}">
                    <a16:creationId xmlns:a16="http://schemas.microsoft.com/office/drawing/2014/main" id="{60FAFCC0-A9CF-4B32-ADD6-353AA31CA26B}"/>
                  </a:ext>
                </a:extLst>
              </p:cNvPr>
              <p:cNvSpPr/>
              <p:nvPr/>
            </p:nvSpPr>
            <p:spPr bwMode="auto">
              <a:xfrm>
                <a:off x="2774951" y="5230813"/>
                <a:ext cx="104775" cy="85725"/>
              </a:xfrm>
              <a:custGeom>
                <a:avLst/>
                <a:gdLst>
                  <a:gd name="T0" fmla="*/ 10 w 28"/>
                  <a:gd name="T1" fmla="*/ 0 h 23"/>
                  <a:gd name="T2" fmla="*/ 0 w 28"/>
                  <a:gd name="T3" fmla="*/ 4 h 23"/>
                  <a:gd name="T4" fmla="*/ 0 w 28"/>
                  <a:gd name="T5" fmla="*/ 11 h 23"/>
                  <a:gd name="T6" fmla="*/ 1 w 28"/>
                  <a:gd name="T7" fmla="*/ 11 h 23"/>
                  <a:gd name="T8" fmla="*/ 2 w 28"/>
                  <a:gd name="T9" fmla="*/ 11 h 23"/>
                  <a:gd name="T10" fmla="*/ 2 w 28"/>
                  <a:gd name="T11" fmla="*/ 11 h 23"/>
                  <a:gd name="T12" fmla="*/ 2 w 28"/>
                  <a:gd name="T13" fmla="*/ 11 h 23"/>
                  <a:gd name="T14" fmla="*/ 28 w 28"/>
                  <a:gd name="T15" fmla="*/ 23 h 23"/>
                  <a:gd name="T16" fmla="*/ 28 w 28"/>
                  <a:gd name="T17" fmla="*/ 18 h 23"/>
                  <a:gd name="T18" fmla="*/ 10 w 28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3">
                    <a:moveTo>
                      <a:pt x="10" y="0"/>
                    </a:moveTo>
                    <a:cubicBezTo>
                      <a:pt x="6" y="0"/>
                      <a:pt x="3" y="1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2" y="12"/>
                      <a:pt x="21" y="16"/>
                      <a:pt x="28" y="23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8"/>
                      <a:pt x="20" y="0"/>
                      <a:pt x="1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24">
                <a:extLst>
                  <a:ext uri="{FF2B5EF4-FFF2-40B4-BE49-F238E27FC236}">
                    <a16:creationId xmlns:a16="http://schemas.microsoft.com/office/drawing/2014/main" id="{32CF9297-7B47-4892-A8DD-B3A4CDF0C7F6}"/>
                  </a:ext>
                </a:extLst>
              </p:cNvPr>
              <p:cNvSpPr/>
              <p:nvPr/>
            </p:nvSpPr>
            <p:spPr bwMode="auto">
              <a:xfrm>
                <a:off x="885826" y="5272088"/>
                <a:ext cx="2024063" cy="2459038"/>
              </a:xfrm>
              <a:custGeom>
                <a:avLst/>
                <a:gdLst>
                  <a:gd name="T0" fmla="*/ 539 w 539"/>
                  <a:gd name="T1" fmla="*/ 620 h 655"/>
                  <a:gd name="T2" fmla="*/ 504 w 539"/>
                  <a:gd name="T3" fmla="*/ 655 h 655"/>
                  <a:gd name="T4" fmla="*/ 35 w 539"/>
                  <a:gd name="T5" fmla="*/ 655 h 655"/>
                  <a:gd name="T6" fmla="*/ 0 w 539"/>
                  <a:gd name="T7" fmla="*/ 620 h 655"/>
                  <a:gd name="T8" fmla="*/ 0 w 539"/>
                  <a:gd name="T9" fmla="*/ 35 h 655"/>
                  <a:gd name="T10" fmla="*/ 35 w 539"/>
                  <a:gd name="T11" fmla="*/ 0 h 655"/>
                  <a:gd name="T12" fmla="*/ 504 w 539"/>
                  <a:gd name="T13" fmla="*/ 0 h 655"/>
                  <a:gd name="T14" fmla="*/ 539 w 539"/>
                  <a:gd name="T15" fmla="*/ 35 h 655"/>
                  <a:gd name="T16" fmla="*/ 539 w 539"/>
                  <a:gd name="T17" fmla="*/ 62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9" h="655">
                    <a:moveTo>
                      <a:pt x="539" y="620"/>
                    </a:moveTo>
                    <a:cubicBezTo>
                      <a:pt x="539" y="639"/>
                      <a:pt x="524" y="655"/>
                      <a:pt x="504" y="655"/>
                    </a:cubicBezTo>
                    <a:cubicBezTo>
                      <a:pt x="35" y="655"/>
                      <a:pt x="35" y="655"/>
                      <a:pt x="35" y="655"/>
                    </a:cubicBezTo>
                    <a:cubicBezTo>
                      <a:pt x="16" y="655"/>
                      <a:pt x="0" y="639"/>
                      <a:pt x="0" y="62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24" y="0"/>
                      <a:pt x="539" y="16"/>
                      <a:pt x="539" y="35"/>
                    </a:cubicBezTo>
                    <a:cubicBezTo>
                      <a:pt x="539" y="620"/>
                      <a:pt x="539" y="620"/>
                      <a:pt x="539" y="620"/>
                    </a:cubicBezTo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Rectangle 125">
                <a:extLst>
                  <a:ext uri="{FF2B5EF4-FFF2-40B4-BE49-F238E27FC236}">
                    <a16:creationId xmlns:a16="http://schemas.microsoft.com/office/drawing/2014/main" id="{23553CCE-67E8-4FE1-A7D7-0F0E987EA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751" y="5272088"/>
                <a:ext cx="1573213" cy="23050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Rectangle 126">
                <a:extLst>
                  <a:ext uri="{FF2B5EF4-FFF2-40B4-BE49-F238E27FC236}">
                    <a16:creationId xmlns:a16="http://schemas.microsoft.com/office/drawing/2014/main" id="{AB1CE1E7-63E0-49BF-B855-B825A3E19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751" y="5272088"/>
                <a:ext cx="1573213" cy="2305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127">
                <a:extLst>
                  <a:ext uri="{FF2B5EF4-FFF2-40B4-BE49-F238E27FC236}">
                    <a16:creationId xmlns:a16="http://schemas.microsoft.com/office/drawing/2014/main" id="{D8FA2541-B367-435B-9D9B-4AA54D094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676" y="5272088"/>
                <a:ext cx="1571625" cy="2200275"/>
              </a:xfrm>
              <a:prstGeom prst="rect">
                <a:avLst/>
              </a:prstGeom>
              <a:solidFill>
                <a:srgbClr val="EF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128">
                <a:extLst>
                  <a:ext uri="{FF2B5EF4-FFF2-40B4-BE49-F238E27FC236}">
                    <a16:creationId xmlns:a16="http://schemas.microsoft.com/office/drawing/2014/main" id="{6D800BC6-97C1-4381-A8A3-6FC02258E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676" y="5272088"/>
                <a:ext cx="1571625" cy="2200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129">
                <a:extLst>
                  <a:ext uri="{FF2B5EF4-FFF2-40B4-BE49-F238E27FC236}">
                    <a16:creationId xmlns:a16="http://schemas.microsoft.com/office/drawing/2014/main" id="{3FBC5704-0746-4413-9440-C07A03DAB4CF}"/>
                  </a:ext>
                </a:extLst>
              </p:cNvPr>
              <p:cNvSpPr/>
              <p:nvPr/>
            </p:nvSpPr>
            <p:spPr bwMode="auto">
              <a:xfrm>
                <a:off x="1036638" y="5411788"/>
                <a:ext cx="11113" cy="93663"/>
              </a:xfrm>
              <a:custGeom>
                <a:avLst/>
                <a:gdLst>
                  <a:gd name="T0" fmla="*/ 3 w 3"/>
                  <a:gd name="T1" fmla="*/ 0 h 25"/>
                  <a:gd name="T2" fmla="*/ 0 w 3"/>
                  <a:gd name="T3" fmla="*/ 12 h 25"/>
                  <a:gd name="T4" fmla="*/ 3 w 3"/>
                  <a:gd name="T5" fmla="*/ 25 h 25"/>
                  <a:gd name="T6" fmla="*/ 3 w 3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5">
                    <a:moveTo>
                      <a:pt x="3" y="0"/>
                    </a:moveTo>
                    <a:cubicBezTo>
                      <a:pt x="1" y="3"/>
                      <a:pt x="0" y="8"/>
                      <a:pt x="0" y="12"/>
                    </a:cubicBezTo>
                    <a:cubicBezTo>
                      <a:pt x="0" y="17"/>
                      <a:pt x="1" y="21"/>
                      <a:pt x="3" y="2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30">
                <a:extLst>
                  <a:ext uri="{FF2B5EF4-FFF2-40B4-BE49-F238E27FC236}">
                    <a16:creationId xmlns:a16="http://schemas.microsoft.com/office/drawing/2014/main" id="{73F7BAC8-1CAF-4CCC-AF36-CF5F389F7241}"/>
                  </a:ext>
                </a:extLst>
              </p:cNvPr>
              <p:cNvSpPr/>
              <p:nvPr/>
            </p:nvSpPr>
            <p:spPr bwMode="auto">
              <a:xfrm>
                <a:off x="1047751" y="5365750"/>
                <a:ext cx="161925" cy="184150"/>
              </a:xfrm>
              <a:custGeom>
                <a:avLst/>
                <a:gdLst>
                  <a:gd name="T0" fmla="*/ 21 w 43"/>
                  <a:gd name="T1" fmla="*/ 0 h 49"/>
                  <a:gd name="T2" fmla="*/ 0 w 43"/>
                  <a:gd name="T3" fmla="*/ 12 h 49"/>
                  <a:gd name="T4" fmla="*/ 0 w 43"/>
                  <a:gd name="T5" fmla="*/ 37 h 49"/>
                  <a:gd name="T6" fmla="*/ 21 w 43"/>
                  <a:gd name="T7" fmla="*/ 49 h 49"/>
                  <a:gd name="T8" fmla="*/ 43 w 43"/>
                  <a:gd name="T9" fmla="*/ 36 h 49"/>
                  <a:gd name="T10" fmla="*/ 43 w 43"/>
                  <a:gd name="T11" fmla="*/ 13 h 49"/>
                  <a:gd name="T12" fmla="*/ 21 w 43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9">
                    <a:moveTo>
                      <a:pt x="21" y="0"/>
                    </a:moveTo>
                    <a:cubicBezTo>
                      <a:pt x="12" y="0"/>
                      <a:pt x="4" y="5"/>
                      <a:pt x="0" y="1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" y="44"/>
                      <a:pt x="12" y="49"/>
                      <a:pt x="21" y="49"/>
                    </a:cubicBezTo>
                    <a:cubicBezTo>
                      <a:pt x="31" y="49"/>
                      <a:pt x="39" y="43"/>
                      <a:pt x="43" y="36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39" y="5"/>
                      <a:pt x="31" y="0"/>
                      <a:pt x="21" y="0"/>
                    </a:cubicBezTo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31">
                <a:extLst>
                  <a:ext uri="{FF2B5EF4-FFF2-40B4-BE49-F238E27FC236}">
                    <a16:creationId xmlns:a16="http://schemas.microsoft.com/office/drawing/2014/main" id="{A97188AB-BFBC-48B0-95F6-434C92E1FEC6}"/>
                  </a:ext>
                </a:extLst>
              </p:cNvPr>
              <p:cNvSpPr/>
              <p:nvPr/>
            </p:nvSpPr>
            <p:spPr bwMode="auto">
              <a:xfrm>
                <a:off x="1209676" y="5414963"/>
                <a:ext cx="11113" cy="85725"/>
              </a:xfrm>
              <a:custGeom>
                <a:avLst/>
                <a:gdLst>
                  <a:gd name="T0" fmla="*/ 0 w 3"/>
                  <a:gd name="T1" fmla="*/ 0 h 23"/>
                  <a:gd name="T2" fmla="*/ 0 w 3"/>
                  <a:gd name="T3" fmla="*/ 23 h 23"/>
                  <a:gd name="T4" fmla="*/ 3 w 3"/>
                  <a:gd name="T5" fmla="*/ 11 h 23"/>
                  <a:gd name="T6" fmla="*/ 0 w 3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3">
                    <a:moveTo>
                      <a:pt x="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2" y="19"/>
                      <a:pt x="3" y="15"/>
                      <a:pt x="3" y="11"/>
                    </a:cubicBezTo>
                    <a:cubicBezTo>
                      <a:pt x="3" y="7"/>
                      <a:pt x="2" y="3"/>
                      <a:pt x="0" y="0"/>
                    </a:cubicBezTo>
                  </a:path>
                </a:pathLst>
              </a:cu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Oval 132">
                <a:extLst>
                  <a:ext uri="{FF2B5EF4-FFF2-40B4-BE49-F238E27FC236}">
                    <a16:creationId xmlns:a16="http://schemas.microsoft.com/office/drawing/2014/main" id="{D1964D89-DCCD-4768-908C-5FEE2FAE4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63" y="5365750"/>
                <a:ext cx="184150" cy="184150"/>
              </a:xfrm>
              <a:prstGeom prst="ellipse">
                <a:avLst/>
              </a:pr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Oval 133">
                <a:extLst>
                  <a:ext uri="{FF2B5EF4-FFF2-40B4-BE49-F238E27FC236}">
                    <a16:creationId xmlns:a16="http://schemas.microsoft.com/office/drawing/2014/main" id="{E860BEE3-1F4D-413D-89F5-8D91B9208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7488" y="5365750"/>
                <a:ext cx="182563" cy="184150"/>
              </a:xfrm>
              <a:prstGeom prst="ellipse">
                <a:avLst/>
              </a:pr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Oval 134">
                <a:extLst>
                  <a:ext uri="{FF2B5EF4-FFF2-40B4-BE49-F238E27FC236}">
                    <a16:creationId xmlns:a16="http://schemas.microsoft.com/office/drawing/2014/main" id="{7290CC01-3BEA-406A-B2A4-C3836138A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1326" y="5365750"/>
                <a:ext cx="184150" cy="184150"/>
              </a:xfrm>
              <a:prstGeom prst="ellipse">
                <a:avLst/>
              </a:pr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35">
                <a:extLst>
                  <a:ext uri="{FF2B5EF4-FFF2-40B4-BE49-F238E27FC236}">
                    <a16:creationId xmlns:a16="http://schemas.microsoft.com/office/drawing/2014/main" id="{329FE9F0-020D-4488-83AC-FE2E050E738D}"/>
                  </a:ext>
                </a:extLst>
              </p:cNvPr>
              <p:cNvSpPr/>
              <p:nvPr/>
            </p:nvSpPr>
            <p:spPr bwMode="auto">
              <a:xfrm>
                <a:off x="1062038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7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7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36">
                <a:extLst>
                  <a:ext uri="{FF2B5EF4-FFF2-40B4-BE49-F238E27FC236}">
                    <a16:creationId xmlns:a16="http://schemas.microsoft.com/office/drawing/2014/main" id="{1FAD555C-33D4-41B3-A2B5-DC067425994F}"/>
                  </a:ext>
                </a:extLst>
              </p:cNvPr>
              <p:cNvSpPr/>
              <p:nvPr/>
            </p:nvSpPr>
            <p:spPr bwMode="auto">
              <a:xfrm>
                <a:off x="1963738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8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8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8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37">
                <a:extLst>
                  <a:ext uri="{FF2B5EF4-FFF2-40B4-BE49-F238E27FC236}">
                    <a16:creationId xmlns:a16="http://schemas.microsoft.com/office/drawing/2014/main" id="{C27CFACC-48E8-4835-BC74-4DB084794633}"/>
                  </a:ext>
                </a:extLst>
              </p:cNvPr>
              <p:cNvSpPr/>
              <p:nvPr/>
            </p:nvSpPr>
            <p:spPr bwMode="auto">
              <a:xfrm>
                <a:off x="2189163" y="5126038"/>
                <a:ext cx="134938" cy="363538"/>
              </a:xfrm>
              <a:custGeom>
                <a:avLst/>
                <a:gdLst>
                  <a:gd name="T0" fmla="*/ 0 w 36"/>
                  <a:gd name="T1" fmla="*/ 18 h 97"/>
                  <a:gd name="T2" fmla="*/ 0 w 36"/>
                  <a:gd name="T3" fmla="*/ 79 h 97"/>
                  <a:gd name="T4" fmla="*/ 18 w 36"/>
                  <a:gd name="T5" fmla="*/ 97 h 97"/>
                  <a:gd name="T6" fmla="*/ 36 w 36"/>
                  <a:gd name="T7" fmla="*/ 79 h 97"/>
                  <a:gd name="T8" fmla="*/ 36 w 36"/>
                  <a:gd name="T9" fmla="*/ 18 h 97"/>
                  <a:gd name="T10" fmla="*/ 18 w 36"/>
                  <a:gd name="T11" fmla="*/ 0 h 97"/>
                  <a:gd name="T12" fmla="*/ 0 w 36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8" y="97"/>
                      <a:pt x="36" y="89"/>
                      <a:pt x="36" y="79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8">
                <a:extLst>
                  <a:ext uri="{FF2B5EF4-FFF2-40B4-BE49-F238E27FC236}">
                    <a16:creationId xmlns:a16="http://schemas.microsoft.com/office/drawing/2014/main" id="{BDFD0B54-15EA-4072-804A-65C044CFA6EE}"/>
                  </a:ext>
                </a:extLst>
              </p:cNvPr>
              <p:cNvSpPr/>
              <p:nvPr/>
            </p:nvSpPr>
            <p:spPr bwMode="auto">
              <a:xfrm>
                <a:off x="2417763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7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7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7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39">
                <a:extLst>
                  <a:ext uri="{FF2B5EF4-FFF2-40B4-BE49-F238E27FC236}">
                    <a16:creationId xmlns:a16="http://schemas.microsoft.com/office/drawing/2014/main" id="{D4EAC5F1-9133-41F5-8A37-22A1193CD0DD}"/>
                  </a:ext>
                </a:extLst>
              </p:cNvPr>
              <p:cNvSpPr/>
              <p:nvPr/>
            </p:nvSpPr>
            <p:spPr bwMode="auto">
              <a:xfrm>
                <a:off x="2643188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7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7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7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40">
                <a:extLst>
                  <a:ext uri="{FF2B5EF4-FFF2-40B4-BE49-F238E27FC236}">
                    <a16:creationId xmlns:a16="http://schemas.microsoft.com/office/drawing/2014/main" id="{5E34B62C-6156-49C6-8454-443877427AB0}"/>
                  </a:ext>
                </a:extLst>
              </p:cNvPr>
              <p:cNvSpPr/>
              <p:nvPr/>
            </p:nvSpPr>
            <p:spPr bwMode="auto">
              <a:xfrm>
                <a:off x="1738313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8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8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41">
                <a:extLst>
                  <a:ext uri="{FF2B5EF4-FFF2-40B4-BE49-F238E27FC236}">
                    <a16:creationId xmlns:a16="http://schemas.microsoft.com/office/drawing/2014/main" id="{A7F5FE34-FBD6-4471-9CEF-02A0E2541A4A}"/>
                  </a:ext>
                </a:extLst>
              </p:cNvPr>
              <p:cNvSpPr/>
              <p:nvPr/>
            </p:nvSpPr>
            <p:spPr bwMode="auto">
              <a:xfrm>
                <a:off x="1512888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8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8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2">
                <a:extLst>
                  <a:ext uri="{FF2B5EF4-FFF2-40B4-BE49-F238E27FC236}">
                    <a16:creationId xmlns:a16="http://schemas.microsoft.com/office/drawing/2014/main" id="{810A3755-96D0-4782-BA21-FB407B23880B}"/>
                  </a:ext>
                </a:extLst>
              </p:cNvPr>
              <p:cNvSpPr/>
              <p:nvPr/>
            </p:nvSpPr>
            <p:spPr bwMode="auto">
              <a:xfrm>
                <a:off x="1287463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8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8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43">
                <a:extLst>
                  <a:ext uri="{FF2B5EF4-FFF2-40B4-BE49-F238E27FC236}">
                    <a16:creationId xmlns:a16="http://schemas.microsoft.com/office/drawing/2014/main" id="{BC986278-C2B2-4D2E-9A6B-C833182E82F2}"/>
                  </a:ext>
                </a:extLst>
              </p:cNvPr>
              <p:cNvSpPr/>
              <p:nvPr/>
            </p:nvSpPr>
            <p:spPr bwMode="auto">
              <a:xfrm>
                <a:off x="2662238" y="5126038"/>
                <a:ext cx="112713" cy="119063"/>
              </a:xfrm>
              <a:custGeom>
                <a:avLst/>
                <a:gdLst>
                  <a:gd name="T0" fmla="*/ 12 w 30"/>
                  <a:gd name="T1" fmla="*/ 0 h 32"/>
                  <a:gd name="T2" fmla="*/ 0 w 30"/>
                  <a:gd name="T3" fmla="*/ 5 h 32"/>
                  <a:gd name="T4" fmla="*/ 12 w 30"/>
                  <a:gd name="T5" fmla="*/ 0 h 32"/>
                  <a:gd name="T6" fmla="*/ 30 w 30"/>
                  <a:gd name="T7" fmla="*/ 18 h 32"/>
                  <a:gd name="T8" fmla="*/ 30 w 30"/>
                  <a:gd name="T9" fmla="*/ 32 h 32"/>
                  <a:gd name="T10" fmla="*/ 30 w 30"/>
                  <a:gd name="T11" fmla="*/ 32 h 32"/>
                  <a:gd name="T12" fmla="*/ 30 w 30"/>
                  <a:gd name="T13" fmla="*/ 18 h 32"/>
                  <a:gd name="T14" fmla="*/ 12 w 30"/>
                  <a:gd name="T1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2">
                    <a:moveTo>
                      <a:pt x="12" y="0"/>
                    </a:moveTo>
                    <a:cubicBezTo>
                      <a:pt x="8" y="0"/>
                      <a:pt x="3" y="2"/>
                      <a:pt x="0" y="5"/>
                    </a:cubicBezTo>
                    <a:cubicBezTo>
                      <a:pt x="3" y="2"/>
                      <a:pt x="8" y="0"/>
                      <a:pt x="12" y="0"/>
                    </a:cubicBezTo>
                    <a:cubicBezTo>
                      <a:pt x="22" y="0"/>
                      <a:pt x="30" y="8"/>
                      <a:pt x="30" y="18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8"/>
                      <a:pt x="22" y="0"/>
                      <a:pt x="12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Rectangle 144">
                <a:extLst>
                  <a:ext uri="{FF2B5EF4-FFF2-40B4-BE49-F238E27FC236}">
                    <a16:creationId xmlns:a16="http://schemas.microsoft.com/office/drawing/2014/main" id="{D610AE72-2D5B-4EE8-AB4B-31963C29E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951" y="5245100"/>
                <a:ext cx="1588" cy="1588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Rectangle 145">
                <a:extLst>
                  <a:ext uri="{FF2B5EF4-FFF2-40B4-BE49-F238E27FC236}">
                    <a16:creationId xmlns:a16="http://schemas.microsoft.com/office/drawing/2014/main" id="{BAA686CF-909F-42AD-A286-1B12F2651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951" y="5245100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Rectangle 146">
                <a:extLst>
                  <a:ext uri="{FF2B5EF4-FFF2-40B4-BE49-F238E27FC236}">
                    <a16:creationId xmlns:a16="http://schemas.microsoft.com/office/drawing/2014/main" id="{5FB06C2F-5F52-4098-B95A-7C8EC0BAB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951" y="5245100"/>
                <a:ext cx="1588" cy="26988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Rectangle 147">
                <a:extLst>
                  <a:ext uri="{FF2B5EF4-FFF2-40B4-BE49-F238E27FC236}">
                    <a16:creationId xmlns:a16="http://schemas.microsoft.com/office/drawing/2014/main" id="{C63C24BD-D644-4D6F-8FE8-9D646BBDA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951" y="5245100"/>
                <a:ext cx="1588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48">
                <a:extLst>
                  <a:ext uri="{FF2B5EF4-FFF2-40B4-BE49-F238E27FC236}">
                    <a16:creationId xmlns:a16="http://schemas.microsoft.com/office/drawing/2014/main" id="{7785B7E0-FD19-4AEF-8EFE-A0F72A6F212A}"/>
                  </a:ext>
                </a:extLst>
              </p:cNvPr>
              <p:cNvSpPr/>
              <p:nvPr/>
            </p:nvSpPr>
            <p:spPr bwMode="auto">
              <a:xfrm>
                <a:off x="2189163" y="5126038"/>
                <a:ext cx="134938" cy="119063"/>
              </a:xfrm>
              <a:custGeom>
                <a:avLst/>
                <a:gdLst>
                  <a:gd name="T0" fmla="*/ 18 w 36"/>
                  <a:gd name="T1" fmla="*/ 0 h 32"/>
                  <a:gd name="T2" fmla="*/ 0 w 36"/>
                  <a:gd name="T3" fmla="*/ 17 h 32"/>
                  <a:gd name="T4" fmla="*/ 18 w 36"/>
                  <a:gd name="T5" fmla="*/ 0 h 32"/>
                  <a:gd name="T6" fmla="*/ 36 w 36"/>
                  <a:gd name="T7" fmla="*/ 18 h 32"/>
                  <a:gd name="T8" fmla="*/ 36 w 36"/>
                  <a:gd name="T9" fmla="*/ 32 h 32"/>
                  <a:gd name="T10" fmla="*/ 36 w 36"/>
                  <a:gd name="T11" fmla="*/ 32 h 32"/>
                  <a:gd name="T12" fmla="*/ 36 w 36"/>
                  <a:gd name="T13" fmla="*/ 18 h 32"/>
                  <a:gd name="T14" fmla="*/ 18 w 36"/>
                  <a:gd name="T1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2">
                    <a:moveTo>
                      <a:pt x="18" y="0"/>
                    </a:moveTo>
                    <a:cubicBezTo>
                      <a:pt x="8" y="0"/>
                      <a:pt x="1" y="8"/>
                      <a:pt x="0" y="17"/>
                    </a:cubicBezTo>
                    <a:cubicBezTo>
                      <a:pt x="1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Oval 149">
                <a:extLst>
                  <a:ext uri="{FF2B5EF4-FFF2-40B4-BE49-F238E27FC236}">
                    <a16:creationId xmlns:a16="http://schemas.microsoft.com/office/drawing/2014/main" id="{D20D80A4-FFB2-49A1-AEB6-7DCC3168F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4101" y="5245100"/>
                <a:ext cx="1588" cy="1588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50">
                <a:extLst>
                  <a:ext uri="{FF2B5EF4-FFF2-40B4-BE49-F238E27FC236}">
                    <a16:creationId xmlns:a16="http://schemas.microsoft.com/office/drawing/2014/main" id="{D89F00DE-E7DC-4B43-8BB3-9E761CE734B8}"/>
                  </a:ext>
                </a:extLst>
              </p:cNvPr>
              <p:cNvSpPr/>
              <p:nvPr/>
            </p:nvSpPr>
            <p:spPr bwMode="auto">
              <a:xfrm>
                <a:off x="2324101" y="5245100"/>
                <a:ext cx="0" cy="26988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  <a:gd name="T3" fmla="*/ 7 h 7"/>
                  <a:gd name="T4" fmla="*/ 0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51">
                <a:extLst>
                  <a:ext uri="{FF2B5EF4-FFF2-40B4-BE49-F238E27FC236}">
                    <a16:creationId xmlns:a16="http://schemas.microsoft.com/office/drawing/2014/main" id="{0B8C2CC7-A79A-432E-8873-9C0410F282A8}"/>
                  </a:ext>
                </a:extLst>
              </p:cNvPr>
              <p:cNvSpPr/>
              <p:nvPr/>
            </p:nvSpPr>
            <p:spPr bwMode="auto">
              <a:xfrm>
                <a:off x="1963738" y="5126038"/>
                <a:ext cx="120650" cy="134938"/>
              </a:xfrm>
              <a:custGeom>
                <a:avLst/>
                <a:gdLst>
                  <a:gd name="T0" fmla="*/ 18 w 32"/>
                  <a:gd name="T1" fmla="*/ 0 h 36"/>
                  <a:gd name="T2" fmla="*/ 0 w 32"/>
                  <a:gd name="T3" fmla="*/ 18 h 36"/>
                  <a:gd name="T4" fmla="*/ 0 w 32"/>
                  <a:gd name="T5" fmla="*/ 36 h 36"/>
                  <a:gd name="T6" fmla="*/ 0 w 32"/>
                  <a:gd name="T7" fmla="*/ 36 h 36"/>
                  <a:gd name="T8" fmla="*/ 0 w 32"/>
                  <a:gd name="T9" fmla="*/ 18 h 36"/>
                  <a:gd name="T10" fmla="*/ 18 w 32"/>
                  <a:gd name="T11" fmla="*/ 0 h 36"/>
                  <a:gd name="T12" fmla="*/ 32 w 32"/>
                  <a:gd name="T13" fmla="*/ 8 h 36"/>
                  <a:gd name="T14" fmla="*/ 18 w 32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6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4" y="0"/>
                      <a:pt x="29" y="3"/>
                      <a:pt x="32" y="8"/>
                    </a:cubicBezTo>
                    <a:cubicBezTo>
                      <a:pt x="29" y="3"/>
                      <a:pt x="24" y="0"/>
                      <a:pt x="18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2">
                <a:extLst>
                  <a:ext uri="{FF2B5EF4-FFF2-40B4-BE49-F238E27FC236}">
                    <a16:creationId xmlns:a16="http://schemas.microsoft.com/office/drawing/2014/main" id="{C76D5475-3875-4987-842D-FF0CC2818713}"/>
                  </a:ext>
                </a:extLst>
              </p:cNvPr>
              <p:cNvSpPr/>
              <p:nvPr/>
            </p:nvSpPr>
            <p:spPr bwMode="auto">
              <a:xfrm>
                <a:off x="1963738" y="5260975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  <a:gd name="T4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3">
                <a:extLst>
                  <a:ext uri="{FF2B5EF4-FFF2-40B4-BE49-F238E27FC236}">
                    <a16:creationId xmlns:a16="http://schemas.microsoft.com/office/drawing/2014/main" id="{E6E6BDFE-4D83-4DBA-8AB8-0FE63AF9E4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888" y="5399088"/>
                <a:ext cx="0" cy="2200275"/>
              </a:xfrm>
              <a:custGeom>
                <a:avLst/>
                <a:gdLst>
                  <a:gd name="T0" fmla="*/ 1 h 586"/>
                  <a:gd name="T1" fmla="*/ 1 h 586"/>
                  <a:gd name="T2" fmla="*/ 586 h 586"/>
                  <a:gd name="T3" fmla="*/ 586 h 586"/>
                  <a:gd name="T4" fmla="*/ 1 h 586"/>
                  <a:gd name="T5" fmla="*/ 1 h 586"/>
                  <a:gd name="T6" fmla="*/ 1 h 586"/>
                  <a:gd name="T7" fmla="*/ 1 h 586"/>
                  <a:gd name="T8" fmla="*/ 1 h 586"/>
                  <a:gd name="T9" fmla="*/ 1 h 586"/>
                  <a:gd name="T10" fmla="*/ 1 h 586"/>
                  <a:gd name="T11" fmla="*/ 1 h 586"/>
                  <a:gd name="T12" fmla="*/ 1 h 586"/>
                  <a:gd name="T13" fmla="*/ 1 h 586"/>
                  <a:gd name="T14" fmla="*/ 1 h 586"/>
                  <a:gd name="T15" fmla="*/ 1 h 586"/>
                  <a:gd name="T16" fmla="*/ 1 h 586"/>
                  <a:gd name="T17" fmla="*/ 1 h 586"/>
                  <a:gd name="T18" fmla="*/ 1 h 586"/>
                  <a:gd name="T19" fmla="*/ 1 h 586"/>
                  <a:gd name="T20" fmla="*/ 1 h 586"/>
                  <a:gd name="T21" fmla="*/ 1 h 586"/>
                  <a:gd name="T22" fmla="*/ 1 h 586"/>
                  <a:gd name="T23" fmla="*/ 1 h 586"/>
                  <a:gd name="T24" fmla="*/ 1 h 586"/>
                  <a:gd name="T25" fmla="*/ 1 h 586"/>
                  <a:gd name="T26" fmla="*/ 1 h 586"/>
                  <a:gd name="T27" fmla="*/ 0 h 586"/>
                  <a:gd name="T28" fmla="*/ 1 h 586"/>
                  <a:gd name="T29" fmla="*/ 0 h 586"/>
                  <a:gd name="T30" fmla="*/ 0 h 586"/>
                  <a:gd name="T31" fmla="*/ 0 h 586"/>
                  <a:gd name="T32" fmla="*/ 0 h 586"/>
                  <a:gd name="T33" fmla="*/ 0 h 586"/>
                  <a:gd name="T34" fmla="*/ 0 h 586"/>
                  <a:gd name="T35" fmla="*/ 0 h 586"/>
                  <a:gd name="T36" fmla="*/ 0 h 586"/>
                  <a:gd name="T37" fmla="*/ 0 h 586"/>
                  <a:gd name="T38" fmla="*/ 0 h 586"/>
                  <a:gd name="T39" fmla="*/ 0 h 586"/>
                  <a:gd name="T40" fmla="*/ 0 h 586"/>
                  <a:gd name="T41" fmla="*/ 0 h 586"/>
                  <a:gd name="T42" fmla="*/ 0 h 586"/>
                  <a:gd name="T43" fmla="*/ 0 h 586"/>
                  <a:gd name="T44" fmla="*/ 0 h 58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  <a:cxn ang="0">
                    <a:pos x="0" y="T36"/>
                  </a:cxn>
                  <a:cxn ang="0">
                    <a:pos x="0" y="T37"/>
                  </a:cxn>
                  <a:cxn ang="0">
                    <a:pos x="0" y="T38"/>
                  </a:cxn>
                  <a:cxn ang="0">
                    <a:pos x="0" y="T39"/>
                  </a:cxn>
                  <a:cxn ang="0">
                    <a:pos x="0" y="T40"/>
                  </a:cxn>
                  <a:cxn ang="0">
                    <a:pos x="0" y="T41"/>
                  </a:cxn>
                  <a:cxn ang="0">
                    <a:pos x="0" y="T42"/>
                  </a:cxn>
                  <a:cxn ang="0">
                    <a:pos x="0" y="T43"/>
                  </a:cxn>
                  <a:cxn ang="0">
                    <a:pos x="0" y="T44"/>
                  </a:cxn>
                </a:cxnLst>
                <a:rect l="0" t="0" r="r" b="b"/>
                <a:pathLst>
                  <a:path h="586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86"/>
                      <a:pt x="0" y="586"/>
                      <a:pt x="0" y="586"/>
                    </a:cubicBezTo>
                    <a:cubicBezTo>
                      <a:pt x="0" y="586"/>
                      <a:pt x="0" y="586"/>
                      <a:pt x="0" y="58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4">
                <a:extLst>
                  <a:ext uri="{FF2B5EF4-FFF2-40B4-BE49-F238E27FC236}">
                    <a16:creationId xmlns:a16="http://schemas.microsoft.com/office/drawing/2014/main" id="{698C69D6-07A0-4B8E-A343-1321AD6CB5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0238" y="5272088"/>
                <a:ext cx="1009650" cy="2459038"/>
              </a:xfrm>
              <a:custGeom>
                <a:avLst/>
                <a:gdLst>
                  <a:gd name="T0" fmla="*/ 235 w 269"/>
                  <a:gd name="T1" fmla="*/ 0 h 655"/>
                  <a:gd name="T2" fmla="*/ 235 w 269"/>
                  <a:gd name="T3" fmla="*/ 35 h 655"/>
                  <a:gd name="T4" fmla="*/ 240 w 269"/>
                  <a:gd name="T5" fmla="*/ 49 h 655"/>
                  <a:gd name="T6" fmla="*/ 235 w 269"/>
                  <a:gd name="T7" fmla="*/ 64 h 655"/>
                  <a:gd name="T8" fmla="*/ 235 w 269"/>
                  <a:gd name="T9" fmla="*/ 586 h 655"/>
                  <a:gd name="T10" fmla="*/ 192 w 269"/>
                  <a:gd name="T11" fmla="*/ 586 h 655"/>
                  <a:gd name="T12" fmla="*/ 192 w 269"/>
                  <a:gd name="T13" fmla="*/ 614 h 655"/>
                  <a:gd name="T14" fmla="*/ 0 w 269"/>
                  <a:gd name="T15" fmla="*/ 614 h 655"/>
                  <a:gd name="T16" fmla="*/ 0 w 269"/>
                  <a:gd name="T17" fmla="*/ 655 h 655"/>
                  <a:gd name="T18" fmla="*/ 234 w 269"/>
                  <a:gd name="T19" fmla="*/ 655 h 655"/>
                  <a:gd name="T20" fmla="*/ 269 w 269"/>
                  <a:gd name="T21" fmla="*/ 620 h 655"/>
                  <a:gd name="T22" fmla="*/ 269 w 269"/>
                  <a:gd name="T23" fmla="*/ 35 h 655"/>
                  <a:gd name="T24" fmla="*/ 269 w 269"/>
                  <a:gd name="T25" fmla="*/ 35 h 655"/>
                  <a:gd name="T26" fmla="*/ 269 w 269"/>
                  <a:gd name="T27" fmla="*/ 35 h 655"/>
                  <a:gd name="T28" fmla="*/ 269 w 269"/>
                  <a:gd name="T29" fmla="*/ 35 h 655"/>
                  <a:gd name="T30" fmla="*/ 269 w 269"/>
                  <a:gd name="T31" fmla="*/ 35 h 655"/>
                  <a:gd name="T32" fmla="*/ 269 w 269"/>
                  <a:gd name="T33" fmla="*/ 35 h 655"/>
                  <a:gd name="T34" fmla="*/ 269 w 269"/>
                  <a:gd name="T35" fmla="*/ 35 h 655"/>
                  <a:gd name="T36" fmla="*/ 269 w 269"/>
                  <a:gd name="T37" fmla="*/ 35 h 655"/>
                  <a:gd name="T38" fmla="*/ 269 w 269"/>
                  <a:gd name="T39" fmla="*/ 35 h 655"/>
                  <a:gd name="T40" fmla="*/ 269 w 269"/>
                  <a:gd name="T41" fmla="*/ 35 h 655"/>
                  <a:gd name="T42" fmla="*/ 269 w 269"/>
                  <a:gd name="T43" fmla="*/ 35 h 655"/>
                  <a:gd name="T44" fmla="*/ 269 w 269"/>
                  <a:gd name="T45" fmla="*/ 35 h 655"/>
                  <a:gd name="T46" fmla="*/ 269 w 269"/>
                  <a:gd name="T47" fmla="*/ 35 h 655"/>
                  <a:gd name="T48" fmla="*/ 269 w 269"/>
                  <a:gd name="T49" fmla="*/ 35 h 655"/>
                  <a:gd name="T50" fmla="*/ 269 w 269"/>
                  <a:gd name="T51" fmla="*/ 35 h 655"/>
                  <a:gd name="T52" fmla="*/ 269 w 269"/>
                  <a:gd name="T53" fmla="*/ 35 h 655"/>
                  <a:gd name="T54" fmla="*/ 269 w 269"/>
                  <a:gd name="T55" fmla="*/ 35 h 655"/>
                  <a:gd name="T56" fmla="*/ 269 w 269"/>
                  <a:gd name="T57" fmla="*/ 34 h 655"/>
                  <a:gd name="T58" fmla="*/ 269 w 269"/>
                  <a:gd name="T59" fmla="*/ 34 h 655"/>
                  <a:gd name="T60" fmla="*/ 269 w 269"/>
                  <a:gd name="T61" fmla="*/ 34 h 655"/>
                  <a:gd name="T62" fmla="*/ 269 w 269"/>
                  <a:gd name="T63" fmla="*/ 34 h 655"/>
                  <a:gd name="T64" fmla="*/ 269 w 269"/>
                  <a:gd name="T65" fmla="*/ 34 h 655"/>
                  <a:gd name="T66" fmla="*/ 269 w 269"/>
                  <a:gd name="T67" fmla="*/ 34 h 655"/>
                  <a:gd name="T68" fmla="*/ 269 w 269"/>
                  <a:gd name="T69" fmla="*/ 34 h 655"/>
                  <a:gd name="T70" fmla="*/ 269 w 269"/>
                  <a:gd name="T71" fmla="*/ 34 h 655"/>
                  <a:gd name="T72" fmla="*/ 269 w 269"/>
                  <a:gd name="T73" fmla="*/ 34 h 655"/>
                  <a:gd name="T74" fmla="*/ 269 w 269"/>
                  <a:gd name="T75" fmla="*/ 34 h 655"/>
                  <a:gd name="T76" fmla="*/ 269 w 269"/>
                  <a:gd name="T77" fmla="*/ 34 h 655"/>
                  <a:gd name="T78" fmla="*/ 235 w 269"/>
                  <a:gd name="T79" fmla="*/ 0 h 655"/>
                  <a:gd name="T80" fmla="*/ 235 w 269"/>
                  <a:gd name="T81" fmla="*/ 0 h 655"/>
                  <a:gd name="T82" fmla="*/ 235 w 269"/>
                  <a:gd name="T83" fmla="*/ 0 h 655"/>
                  <a:gd name="T84" fmla="*/ 17 w 269"/>
                  <a:gd name="T85" fmla="*/ 0 h 655"/>
                  <a:gd name="T86" fmla="*/ 17 w 269"/>
                  <a:gd name="T87" fmla="*/ 0 h 655"/>
                  <a:gd name="T88" fmla="*/ 17 w 269"/>
                  <a:gd name="T89" fmla="*/ 0 h 655"/>
                  <a:gd name="T90" fmla="*/ 0 w 269"/>
                  <a:gd name="T91" fmla="*/ 0 h 655"/>
                  <a:gd name="T92" fmla="*/ 17 w 269"/>
                  <a:gd name="T93" fmla="*/ 0 h 655"/>
                  <a:gd name="T94" fmla="*/ 17 w 269"/>
                  <a:gd name="T95" fmla="*/ 0 h 655"/>
                  <a:gd name="T96" fmla="*/ 113 w 269"/>
                  <a:gd name="T97" fmla="*/ 0 h 655"/>
                  <a:gd name="T98" fmla="*/ 113 w 269"/>
                  <a:gd name="T99" fmla="*/ 0 h 655"/>
                  <a:gd name="T100" fmla="*/ 113 w 269"/>
                  <a:gd name="T101" fmla="*/ 0 h 655"/>
                  <a:gd name="T102" fmla="*/ 138 w 269"/>
                  <a:gd name="T103" fmla="*/ 0 h 655"/>
                  <a:gd name="T104" fmla="*/ 113 w 269"/>
                  <a:gd name="T105" fmla="*/ 0 h 655"/>
                  <a:gd name="T106" fmla="*/ 113 w 269"/>
                  <a:gd name="T107" fmla="*/ 0 h 655"/>
                  <a:gd name="T108" fmla="*/ 233 w 269"/>
                  <a:gd name="T109" fmla="*/ 0 h 655"/>
                  <a:gd name="T110" fmla="*/ 233 w 269"/>
                  <a:gd name="T111" fmla="*/ 0 h 655"/>
                  <a:gd name="T112" fmla="*/ 233 w 269"/>
                  <a:gd name="T113" fmla="*/ 0 h 655"/>
                  <a:gd name="T114" fmla="*/ 235 w 269"/>
                  <a:gd name="T115" fmla="*/ 0 h 655"/>
                  <a:gd name="T116" fmla="*/ 235 w 269"/>
                  <a:gd name="T117" fmla="*/ 0 h 655"/>
                  <a:gd name="T118" fmla="*/ 234 w 269"/>
                  <a:gd name="T119" fmla="*/ 0 h 655"/>
                  <a:gd name="T120" fmla="*/ 233 w 269"/>
                  <a:gd name="T121" fmla="*/ 0 h 655"/>
                  <a:gd name="T122" fmla="*/ 233 w 269"/>
                  <a:gd name="T123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655">
                    <a:moveTo>
                      <a:pt x="235" y="0"/>
                    </a:moveTo>
                    <a:cubicBezTo>
                      <a:pt x="235" y="35"/>
                      <a:pt x="235" y="35"/>
                      <a:pt x="235" y="35"/>
                    </a:cubicBezTo>
                    <a:cubicBezTo>
                      <a:pt x="238" y="39"/>
                      <a:pt x="240" y="44"/>
                      <a:pt x="240" y="49"/>
                    </a:cubicBezTo>
                    <a:cubicBezTo>
                      <a:pt x="240" y="55"/>
                      <a:pt x="238" y="60"/>
                      <a:pt x="235" y="64"/>
                    </a:cubicBezTo>
                    <a:cubicBezTo>
                      <a:pt x="235" y="586"/>
                      <a:pt x="235" y="586"/>
                      <a:pt x="235" y="586"/>
                    </a:cubicBezTo>
                    <a:cubicBezTo>
                      <a:pt x="192" y="586"/>
                      <a:pt x="192" y="586"/>
                      <a:pt x="192" y="586"/>
                    </a:cubicBezTo>
                    <a:cubicBezTo>
                      <a:pt x="192" y="614"/>
                      <a:pt x="192" y="614"/>
                      <a:pt x="192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234" y="655"/>
                      <a:pt x="234" y="655"/>
                      <a:pt x="234" y="655"/>
                    </a:cubicBezTo>
                    <a:cubicBezTo>
                      <a:pt x="254" y="655"/>
                      <a:pt x="269" y="639"/>
                      <a:pt x="269" y="620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16"/>
                      <a:pt x="254" y="1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moveTo>
                      <a:pt x="113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moveTo>
                      <a:pt x="233" y="0"/>
                    </a:moveTo>
                    <a:cubicBezTo>
                      <a:pt x="233" y="0"/>
                      <a:pt x="233" y="0"/>
                      <a:pt x="23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3" y="0"/>
                      <a:pt x="233" y="0"/>
                      <a:pt x="233" y="0"/>
                    </a:cubicBezTo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Rectangle 155">
                <a:extLst>
                  <a:ext uri="{FF2B5EF4-FFF2-40B4-BE49-F238E27FC236}">
                    <a16:creationId xmlns:a16="http://schemas.microsoft.com/office/drawing/2014/main" id="{09541D64-9359-4591-A929-634D83561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238" y="7472363"/>
                <a:ext cx="720725" cy="104775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Rectangle 156">
                <a:extLst>
                  <a:ext uri="{FF2B5EF4-FFF2-40B4-BE49-F238E27FC236}">
                    <a16:creationId xmlns:a16="http://schemas.microsoft.com/office/drawing/2014/main" id="{7E10D9C0-5460-4D2E-BF93-30E9F357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238" y="7472363"/>
                <a:ext cx="720725" cy="10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57">
                <a:extLst>
                  <a:ext uri="{FF2B5EF4-FFF2-40B4-BE49-F238E27FC236}">
                    <a16:creationId xmlns:a16="http://schemas.microsoft.com/office/drawing/2014/main" id="{1033946E-1A8C-4C98-AA8A-D7E9B1F1F3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0238" y="5272088"/>
                <a:ext cx="881063" cy="2200275"/>
              </a:xfrm>
              <a:custGeom>
                <a:avLst/>
                <a:gdLst>
                  <a:gd name="T0" fmla="*/ 198 w 235"/>
                  <a:gd name="T1" fmla="*/ 0 h 586"/>
                  <a:gd name="T2" fmla="*/ 173 w 235"/>
                  <a:gd name="T3" fmla="*/ 0 h 586"/>
                  <a:gd name="T4" fmla="*/ 173 w 235"/>
                  <a:gd name="T5" fmla="*/ 32 h 586"/>
                  <a:gd name="T6" fmla="*/ 180 w 235"/>
                  <a:gd name="T7" fmla="*/ 49 h 586"/>
                  <a:gd name="T8" fmla="*/ 155 w 235"/>
                  <a:gd name="T9" fmla="*/ 74 h 586"/>
                  <a:gd name="T10" fmla="*/ 130 w 235"/>
                  <a:gd name="T11" fmla="*/ 49 h 586"/>
                  <a:gd name="T12" fmla="*/ 138 w 235"/>
                  <a:gd name="T13" fmla="*/ 32 h 586"/>
                  <a:gd name="T14" fmla="*/ 138 w 235"/>
                  <a:gd name="T15" fmla="*/ 0 h 586"/>
                  <a:gd name="T16" fmla="*/ 113 w 235"/>
                  <a:gd name="T17" fmla="*/ 0 h 586"/>
                  <a:gd name="T18" fmla="*/ 113 w 235"/>
                  <a:gd name="T19" fmla="*/ 32 h 586"/>
                  <a:gd name="T20" fmla="*/ 120 w 235"/>
                  <a:gd name="T21" fmla="*/ 49 h 586"/>
                  <a:gd name="T22" fmla="*/ 95 w 235"/>
                  <a:gd name="T23" fmla="*/ 74 h 586"/>
                  <a:gd name="T24" fmla="*/ 70 w 235"/>
                  <a:gd name="T25" fmla="*/ 49 h 586"/>
                  <a:gd name="T26" fmla="*/ 77 w 235"/>
                  <a:gd name="T27" fmla="*/ 32 h 586"/>
                  <a:gd name="T28" fmla="*/ 77 w 235"/>
                  <a:gd name="T29" fmla="*/ 0 h 586"/>
                  <a:gd name="T30" fmla="*/ 52 w 235"/>
                  <a:gd name="T31" fmla="*/ 0 h 586"/>
                  <a:gd name="T32" fmla="*/ 52 w 235"/>
                  <a:gd name="T33" fmla="*/ 32 h 586"/>
                  <a:gd name="T34" fmla="*/ 60 w 235"/>
                  <a:gd name="T35" fmla="*/ 49 h 586"/>
                  <a:gd name="T36" fmla="*/ 35 w 235"/>
                  <a:gd name="T37" fmla="*/ 74 h 586"/>
                  <a:gd name="T38" fmla="*/ 10 w 235"/>
                  <a:gd name="T39" fmla="*/ 49 h 586"/>
                  <a:gd name="T40" fmla="*/ 17 w 235"/>
                  <a:gd name="T41" fmla="*/ 32 h 586"/>
                  <a:gd name="T42" fmla="*/ 17 w 235"/>
                  <a:gd name="T43" fmla="*/ 0 h 586"/>
                  <a:gd name="T44" fmla="*/ 0 w 235"/>
                  <a:gd name="T45" fmla="*/ 0 h 586"/>
                  <a:gd name="T46" fmla="*/ 0 w 235"/>
                  <a:gd name="T47" fmla="*/ 586 h 586"/>
                  <a:gd name="T48" fmla="*/ 192 w 235"/>
                  <a:gd name="T49" fmla="*/ 586 h 586"/>
                  <a:gd name="T50" fmla="*/ 235 w 235"/>
                  <a:gd name="T51" fmla="*/ 586 h 586"/>
                  <a:gd name="T52" fmla="*/ 235 w 235"/>
                  <a:gd name="T53" fmla="*/ 64 h 586"/>
                  <a:gd name="T54" fmla="*/ 215 w 235"/>
                  <a:gd name="T55" fmla="*/ 74 h 586"/>
                  <a:gd name="T56" fmla="*/ 191 w 235"/>
                  <a:gd name="T57" fmla="*/ 49 h 586"/>
                  <a:gd name="T58" fmla="*/ 198 w 235"/>
                  <a:gd name="T59" fmla="*/ 32 h 586"/>
                  <a:gd name="T60" fmla="*/ 198 w 235"/>
                  <a:gd name="T61" fmla="*/ 0 h 586"/>
                  <a:gd name="T62" fmla="*/ 235 w 235"/>
                  <a:gd name="T63" fmla="*/ 0 h 586"/>
                  <a:gd name="T64" fmla="*/ 235 w 235"/>
                  <a:gd name="T65" fmla="*/ 0 h 586"/>
                  <a:gd name="T66" fmla="*/ 233 w 235"/>
                  <a:gd name="T67" fmla="*/ 0 h 586"/>
                  <a:gd name="T68" fmla="*/ 233 w 235"/>
                  <a:gd name="T69" fmla="*/ 32 h 586"/>
                  <a:gd name="T70" fmla="*/ 235 w 235"/>
                  <a:gd name="T71" fmla="*/ 35 h 586"/>
                  <a:gd name="T72" fmla="*/ 235 w 235"/>
                  <a:gd name="T73" fmla="*/ 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5" h="586">
                    <a:moveTo>
                      <a:pt x="198" y="0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32"/>
                      <a:pt x="173" y="32"/>
                      <a:pt x="173" y="32"/>
                    </a:cubicBezTo>
                    <a:cubicBezTo>
                      <a:pt x="177" y="36"/>
                      <a:pt x="180" y="42"/>
                      <a:pt x="180" y="49"/>
                    </a:cubicBezTo>
                    <a:cubicBezTo>
                      <a:pt x="180" y="63"/>
                      <a:pt x="169" y="74"/>
                      <a:pt x="155" y="74"/>
                    </a:cubicBezTo>
                    <a:cubicBezTo>
                      <a:pt x="141" y="74"/>
                      <a:pt x="130" y="63"/>
                      <a:pt x="130" y="49"/>
                    </a:cubicBezTo>
                    <a:cubicBezTo>
                      <a:pt x="130" y="42"/>
                      <a:pt x="133" y="36"/>
                      <a:pt x="138" y="32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7" y="36"/>
                      <a:pt x="120" y="42"/>
                      <a:pt x="120" y="49"/>
                    </a:cubicBezTo>
                    <a:cubicBezTo>
                      <a:pt x="120" y="63"/>
                      <a:pt x="109" y="74"/>
                      <a:pt x="95" y="74"/>
                    </a:cubicBezTo>
                    <a:cubicBezTo>
                      <a:pt x="81" y="74"/>
                      <a:pt x="70" y="63"/>
                      <a:pt x="70" y="49"/>
                    </a:cubicBezTo>
                    <a:cubicBezTo>
                      <a:pt x="70" y="42"/>
                      <a:pt x="73" y="36"/>
                      <a:pt x="77" y="3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7" y="36"/>
                      <a:pt x="60" y="42"/>
                      <a:pt x="60" y="49"/>
                    </a:cubicBezTo>
                    <a:cubicBezTo>
                      <a:pt x="60" y="63"/>
                      <a:pt x="48" y="74"/>
                      <a:pt x="35" y="74"/>
                    </a:cubicBezTo>
                    <a:cubicBezTo>
                      <a:pt x="21" y="74"/>
                      <a:pt x="10" y="63"/>
                      <a:pt x="10" y="49"/>
                    </a:cubicBezTo>
                    <a:cubicBezTo>
                      <a:pt x="10" y="42"/>
                      <a:pt x="13" y="36"/>
                      <a:pt x="17" y="3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86"/>
                      <a:pt x="0" y="586"/>
                      <a:pt x="0" y="586"/>
                    </a:cubicBezTo>
                    <a:cubicBezTo>
                      <a:pt x="192" y="586"/>
                      <a:pt x="192" y="586"/>
                      <a:pt x="192" y="586"/>
                    </a:cubicBezTo>
                    <a:cubicBezTo>
                      <a:pt x="235" y="586"/>
                      <a:pt x="235" y="586"/>
                      <a:pt x="235" y="586"/>
                    </a:cubicBezTo>
                    <a:cubicBezTo>
                      <a:pt x="235" y="64"/>
                      <a:pt x="235" y="64"/>
                      <a:pt x="235" y="64"/>
                    </a:cubicBezTo>
                    <a:cubicBezTo>
                      <a:pt x="231" y="70"/>
                      <a:pt x="223" y="74"/>
                      <a:pt x="215" y="74"/>
                    </a:cubicBezTo>
                    <a:cubicBezTo>
                      <a:pt x="202" y="74"/>
                      <a:pt x="191" y="63"/>
                      <a:pt x="191" y="49"/>
                    </a:cubicBezTo>
                    <a:cubicBezTo>
                      <a:pt x="191" y="42"/>
                      <a:pt x="193" y="36"/>
                      <a:pt x="198" y="32"/>
                    </a:cubicBezTo>
                    <a:cubicBezTo>
                      <a:pt x="198" y="0"/>
                      <a:pt x="198" y="0"/>
                      <a:pt x="198" y="0"/>
                    </a:cubicBezTo>
                    <a:moveTo>
                      <a:pt x="235" y="0"/>
                    </a:move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3" y="32"/>
                      <a:pt x="233" y="32"/>
                      <a:pt x="233" y="32"/>
                    </a:cubicBezTo>
                    <a:cubicBezTo>
                      <a:pt x="234" y="33"/>
                      <a:pt x="234" y="34"/>
                      <a:pt x="235" y="35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8">
                <a:extLst>
                  <a:ext uri="{FF2B5EF4-FFF2-40B4-BE49-F238E27FC236}">
                    <a16:creationId xmlns:a16="http://schemas.microsoft.com/office/drawing/2014/main" id="{F79005B0-FE42-41C5-8CBB-2B2C2819E5F9}"/>
                  </a:ext>
                </a:extLst>
              </p:cNvPr>
              <p:cNvSpPr/>
              <p:nvPr/>
            </p:nvSpPr>
            <p:spPr bwMode="auto">
              <a:xfrm>
                <a:off x="1936751" y="5392738"/>
                <a:ext cx="188913" cy="157163"/>
              </a:xfrm>
              <a:custGeom>
                <a:avLst/>
                <a:gdLst>
                  <a:gd name="T0" fmla="*/ 7 w 50"/>
                  <a:gd name="T1" fmla="*/ 0 h 42"/>
                  <a:gd name="T2" fmla="*/ 0 w 50"/>
                  <a:gd name="T3" fmla="*/ 17 h 42"/>
                  <a:gd name="T4" fmla="*/ 25 w 50"/>
                  <a:gd name="T5" fmla="*/ 42 h 42"/>
                  <a:gd name="T6" fmla="*/ 50 w 50"/>
                  <a:gd name="T7" fmla="*/ 17 h 42"/>
                  <a:gd name="T8" fmla="*/ 42 w 50"/>
                  <a:gd name="T9" fmla="*/ 0 h 42"/>
                  <a:gd name="T10" fmla="*/ 42 w 50"/>
                  <a:gd name="T11" fmla="*/ 8 h 42"/>
                  <a:gd name="T12" fmla="*/ 25 w 50"/>
                  <a:gd name="T13" fmla="*/ 26 h 42"/>
                  <a:gd name="T14" fmla="*/ 7 w 50"/>
                  <a:gd name="T15" fmla="*/ 8 h 42"/>
                  <a:gd name="T16" fmla="*/ 7 w 5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2">
                    <a:moveTo>
                      <a:pt x="7" y="0"/>
                    </a:moveTo>
                    <a:cubicBezTo>
                      <a:pt x="3" y="4"/>
                      <a:pt x="0" y="10"/>
                      <a:pt x="0" y="17"/>
                    </a:cubicBezTo>
                    <a:cubicBezTo>
                      <a:pt x="0" y="31"/>
                      <a:pt x="11" y="42"/>
                      <a:pt x="25" y="42"/>
                    </a:cubicBezTo>
                    <a:cubicBezTo>
                      <a:pt x="38" y="42"/>
                      <a:pt x="50" y="31"/>
                      <a:pt x="50" y="17"/>
                    </a:cubicBezTo>
                    <a:cubicBezTo>
                      <a:pt x="50" y="10"/>
                      <a:pt x="47" y="4"/>
                      <a:pt x="42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18"/>
                      <a:pt x="35" y="26"/>
                      <a:pt x="25" y="26"/>
                    </a:cubicBezTo>
                    <a:cubicBezTo>
                      <a:pt x="15" y="26"/>
                      <a:pt x="7" y="18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C1C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59">
                <a:extLst>
                  <a:ext uri="{FF2B5EF4-FFF2-40B4-BE49-F238E27FC236}">
                    <a16:creationId xmlns:a16="http://schemas.microsoft.com/office/drawing/2014/main" id="{86A51B9D-F031-47D0-A0F6-18782A1D64AB}"/>
                  </a:ext>
                </a:extLst>
              </p:cNvPr>
              <p:cNvSpPr/>
              <p:nvPr/>
            </p:nvSpPr>
            <p:spPr bwMode="auto">
              <a:xfrm>
                <a:off x="2162176" y="5392738"/>
                <a:ext cx="187325" cy="157163"/>
              </a:xfrm>
              <a:custGeom>
                <a:avLst/>
                <a:gdLst>
                  <a:gd name="T0" fmla="*/ 7 w 50"/>
                  <a:gd name="T1" fmla="*/ 0 h 42"/>
                  <a:gd name="T2" fmla="*/ 0 w 50"/>
                  <a:gd name="T3" fmla="*/ 17 h 42"/>
                  <a:gd name="T4" fmla="*/ 25 w 50"/>
                  <a:gd name="T5" fmla="*/ 42 h 42"/>
                  <a:gd name="T6" fmla="*/ 50 w 50"/>
                  <a:gd name="T7" fmla="*/ 17 h 42"/>
                  <a:gd name="T8" fmla="*/ 43 w 50"/>
                  <a:gd name="T9" fmla="*/ 0 h 42"/>
                  <a:gd name="T10" fmla="*/ 43 w 50"/>
                  <a:gd name="T11" fmla="*/ 8 h 42"/>
                  <a:gd name="T12" fmla="*/ 25 w 50"/>
                  <a:gd name="T13" fmla="*/ 26 h 42"/>
                  <a:gd name="T14" fmla="*/ 7 w 50"/>
                  <a:gd name="T15" fmla="*/ 8 h 42"/>
                  <a:gd name="T16" fmla="*/ 7 w 5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2">
                    <a:moveTo>
                      <a:pt x="7" y="0"/>
                    </a:moveTo>
                    <a:cubicBezTo>
                      <a:pt x="3" y="4"/>
                      <a:pt x="0" y="10"/>
                      <a:pt x="0" y="17"/>
                    </a:cubicBezTo>
                    <a:cubicBezTo>
                      <a:pt x="0" y="31"/>
                      <a:pt x="11" y="42"/>
                      <a:pt x="25" y="42"/>
                    </a:cubicBezTo>
                    <a:cubicBezTo>
                      <a:pt x="39" y="42"/>
                      <a:pt x="50" y="31"/>
                      <a:pt x="50" y="17"/>
                    </a:cubicBezTo>
                    <a:cubicBezTo>
                      <a:pt x="50" y="10"/>
                      <a:pt x="47" y="4"/>
                      <a:pt x="43" y="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18"/>
                      <a:pt x="35" y="26"/>
                      <a:pt x="25" y="26"/>
                    </a:cubicBezTo>
                    <a:cubicBezTo>
                      <a:pt x="15" y="26"/>
                      <a:pt x="7" y="18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C1C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60">
                <a:extLst>
                  <a:ext uri="{FF2B5EF4-FFF2-40B4-BE49-F238E27FC236}">
                    <a16:creationId xmlns:a16="http://schemas.microsoft.com/office/drawing/2014/main" id="{29C86B5E-C44D-4DDF-BC69-C874035776DA}"/>
                  </a:ext>
                </a:extLst>
              </p:cNvPr>
              <p:cNvSpPr/>
              <p:nvPr/>
            </p:nvSpPr>
            <p:spPr bwMode="auto">
              <a:xfrm>
                <a:off x="2387601" y="5392738"/>
                <a:ext cx="187325" cy="157163"/>
              </a:xfrm>
              <a:custGeom>
                <a:avLst/>
                <a:gdLst>
                  <a:gd name="T0" fmla="*/ 8 w 50"/>
                  <a:gd name="T1" fmla="*/ 0 h 42"/>
                  <a:gd name="T2" fmla="*/ 0 w 50"/>
                  <a:gd name="T3" fmla="*/ 17 h 42"/>
                  <a:gd name="T4" fmla="*/ 25 w 50"/>
                  <a:gd name="T5" fmla="*/ 42 h 42"/>
                  <a:gd name="T6" fmla="*/ 50 w 50"/>
                  <a:gd name="T7" fmla="*/ 17 h 42"/>
                  <a:gd name="T8" fmla="*/ 43 w 50"/>
                  <a:gd name="T9" fmla="*/ 0 h 42"/>
                  <a:gd name="T10" fmla="*/ 43 w 50"/>
                  <a:gd name="T11" fmla="*/ 8 h 42"/>
                  <a:gd name="T12" fmla="*/ 25 w 50"/>
                  <a:gd name="T13" fmla="*/ 26 h 42"/>
                  <a:gd name="T14" fmla="*/ 8 w 50"/>
                  <a:gd name="T15" fmla="*/ 8 h 42"/>
                  <a:gd name="T16" fmla="*/ 8 w 5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2">
                    <a:moveTo>
                      <a:pt x="8" y="0"/>
                    </a:moveTo>
                    <a:cubicBezTo>
                      <a:pt x="3" y="4"/>
                      <a:pt x="0" y="10"/>
                      <a:pt x="0" y="17"/>
                    </a:cubicBezTo>
                    <a:cubicBezTo>
                      <a:pt x="0" y="31"/>
                      <a:pt x="11" y="42"/>
                      <a:pt x="25" y="42"/>
                    </a:cubicBezTo>
                    <a:cubicBezTo>
                      <a:pt x="39" y="42"/>
                      <a:pt x="50" y="31"/>
                      <a:pt x="50" y="17"/>
                    </a:cubicBezTo>
                    <a:cubicBezTo>
                      <a:pt x="50" y="10"/>
                      <a:pt x="47" y="4"/>
                      <a:pt x="43" y="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18"/>
                      <a:pt x="35" y="26"/>
                      <a:pt x="25" y="26"/>
                    </a:cubicBezTo>
                    <a:cubicBezTo>
                      <a:pt x="15" y="26"/>
                      <a:pt x="8" y="18"/>
                      <a:pt x="8" y="8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C1C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61">
                <a:extLst>
                  <a:ext uri="{FF2B5EF4-FFF2-40B4-BE49-F238E27FC236}">
                    <a16:creationId xmlns:a16="http://schemas.microsoft.com/office/drawing/2014/main" id="{5511E9A1-8E77-49FD-9669-5C143D4E4296}"/>
                  </a:ext>
                </a:extLst>
              </p:cNvPr>
              <p:cNvSpPr/>
              <p:nvPr/>
            </p:nvSpPr>
            <p:spPr bwMode="auto">
              <a:xfrm>
                <a:off x="2189163" y="5189538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62">
                <a:extLst>
                  <a:ext uri="{FF2B5EF4-FFF2-40B4-BE49-F238E27FC236}">
                    <a16:creationId xmlns:a16="http://schemas.microsoft.com/office/drawing/2014/main" id="{154F428D-1CBF-4FBC-B3CA-42D0BE4D933A}"/>
                  </a:ext>
                </a:extLst>
              </p:cNvPr>
              <p:cNvSpPr/>
              <p:nvPr/>
            </p:nvSpPr>
            <p:spPr bwMode="auto">
              <a:xfrm>
                <a:off x="2781301" y="5403850"/>
                <a:ext cx="19050" cy="107950"/>
              </a:xfrm>
              <a:custGeom>
                <a:avLst/>
                <a:gdLst>
                  <a:gd name="T0" fmla="*/ 0 w 5"/>
                  <a:gd name="T1" fmla="*/ 0 h 29"/>
                  <a:gd name="T2" fmla="*/ 0 w 5"/>
                  <a:gd name="T3" fmla="*/ 29 h 29"/>
                  <a:gd name="T4" fmla="*/ 5 w 5"/>
                  <a:gd name="T5" fmla="*/ 14 h 29"/>
                  <a:gd name="T6" fmla="*/ 0 w 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9">
                    <a:moveTo>
                      <a:pt x="0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3" y="25"/>
                      <a:pt x="5" y="20"/>
                      <a:pt x="5" y="14"/>
                    </a:cubicBezTo>
                    <a:cubicBezTo>
                      <a:pt x="5" y="9"/>
                      <a:pt x="3" y="4"/>
                      <a:pt x="0" y="0"/>
                    </a:cubicBezTo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3">
                <a:extLst>
                  <a:ext uri="{FF2B5EF4-FFF2-40B4-BE49-F238E27FC236}">
                    <a16:creationId xmlns:a16="http://schemas.microsoft.com/office/drawing/2014/main" id="{9E4F71A0-AB65-4C43-86EB-F4C55739414C}"/>
                  </a:ext>
                </a:extLst>
              </p:cNvPr>
              <p:cNvSpPr/>
              <p:nvPr/>
            </p:nvSpPr>
            <p:spPr bwMode="auto">
              <a:xfrm>
                <a:off x="2616201" y="5392738"/>
                <a:ext cx="165100" cy="157163"/>
              </a:xfrm>
              <a:custGeom>
                <a:avLst/>
                <a:gdLst>
                  <a:gd name="T0" fmla="*/ 7 w 44"/>
                  <a:gd name="T1" fmla="*/ 0 h 42"/>
                  <a:gd name="T2" fmla="*/ 0 w 44"/>
                  <a:gd name="T3" fmla="*/ 17 h 42"/>
                  <a:gd name="T4" fmla="*/ 24 w 44"/>
                  <a:gd name="T5" fmla="*/ 42 h 42"/>
                  <a:gd name="T6" fmla="*/ 44 w 44"/>
                  <a:gd name="T7" fmla="*/ 32 h 42"/>
                  <a:gd name="T8" fmla="*/ 44 w 44"/>
                  <a:gd name="T9" fmla="*/ 3 h 42"/>
                  <a:gd name="T10" fmla="*/ 42 w 44"/>
                  <a:gd name="T11" fmla="*/ 0 h 42"/>
                  <a:gd name="T12" fmla="*/ 42 w 44"/>
                  <a:gd name="T13" fmla="*/ 8 h 42"/>
                  <a:gd name="T14" fmla="*/ 24 w 44"/>
                  <a:gd name="T15" fmla="*/ 26 h 42"/>
                  <a:gd name="T16" fmla="*/ 7 w 44"/>
                  <a:gd name="T17" fmla="*/ 8 h 42"/>
                  <a:gd name="T18" fmla="*/ 7 w 44"/>
                  <a:gd name="T1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2">
                    <a:moveTo>
                      <a:pt x="7" y="0"/>
                    </a:moveTo>
                    <a:cubicBezTo>
                      <a:pt x="2" y="4"/>
                      <a:pt x="0" y="10"/>
                      <a:pt x="0" y="17"/>
                    </a:cubicBezTo>
                    <a:cubicBezTo>
                      <a:pt x="0" y="31"/>
                      <a:pt x="11" y="42"/>
                      <a:pt x="24" y="42"/>
                    </a:cubicBezTo>
                    <a:cubicBezTo>
                      <a:pt x="32" y="42"/>
                      <a:pt x="40" y="38"/>
                      <a:pt x="44" y="3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2"/>
                      <a:pt x="43" y="1"/>
                      <a:pt x="42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18"/>
                      <a:pt x="34" y="26"/>
                      <a:pt x="24" y="26"/>
                    </a:cubicBezTo>
                    <a:cubicBezTo>
                      <a:pt x="14" y="26"/>
                      <a:pt x="7" y="18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C1C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64">
                <a:extLst>
                  <a:ext uri="{FF2B5EF4-FFF2-40B4-BE49-F238E27FC236}">
                    <a16:creationId xmlns:a16="http://schemas.microsoft.com/office/drawing/2014/main" id="{6C6F877F-5BC4-4C14-A5ED-27EED7D4871A}"/>
                  </a:ext>
                </a:extLst>
              </p:cNvPr>
              <p:cNvSpPr/>
              <p:nvPr/>
            </p:nvSpPr>
            <p:spPr bwMode="auto">
              <a:xfrm>
                <a:off x="1963738" y="5126038"/>
                <a:ext cx="131763" cy="363538"/>
              </a:xfrm>
              <a:custGeom>
                <a:avLst/>
                <a:gdLst>
                  <a:gd name="T0" fmla="*/ 18 w 35"/>
                  <a:gd name="T1" fmla="*/ 0 h 97"/>
                  <a:gd name="T2" fmla="*/ 0 w 35"/>
                  <a:gd name="T3" fmla="*/ 18 h 97"/>
                  <a:gd name="T4" fmla="*/ 0 w 35"/>
                  <a:gd name="T5" fmla="*/ 36 h 97"/>
                  <a:gd name="T6" fmla="*/ 0 w 35"/>
                  <a:gd name="T7" fmla="*/ 39 h 97"/>
                  <a:gd name="T8" fmla="*/ 0 w 35"/>
                  <a:gd name="T9" fmla="*/ 39 h 97"/>
                  <a:gd name="T10" fmla="*/ 0 w 35"/>
                  <a:gd name="T11" fmla="*/ 71 h 97"/>
                  <a:gd name="T12" fmla="*/ 0 w 35"/>
                  <a:gd name="T13" fmla="*/ 79 h 97"/>
                  <a:gd name="T14" fmla="*/ 18 w 35"/>
                  <a:gd name="T15" fmla="*/ 97 h 97"/>
                  <a:gd name="T16" fmla="*/ 35 w 35"/>
                  <a:gd name="T17" fmla="*/ 79 h 97"/>
                  <a:gd name="T18" fmla="*/ 35 w 35"/>
                  <a:gd name="T19" fmla="*/ 71 h 97"/>
                  <a:gd name="T20" fmla="*/ 35 w 35"/>
                  <a:gd name="T21" fmla="*/ 39 h 97"/>
                  <a:gd name="T22" fmla="*/ 35 w 35"/>
                  <a:gd name="T23" fmla="*/ 39 h 97"/>
                  <a:gd name="T24" fmla="*/ 35 w 35"/>
                  <a:gd name="T25" fmla="*/ 18 h 97"/>
                  <a:gd name="T26" fmla="*/ 32 w 35"/>
                  <a:gd name="T27" fmla="*/ 8 h 97"/>
                  <a:gd name="T28" fmla="*/ 18 w 35"/>
                  <a:gd name="T2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97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8" y="97"/>
                      <a:pt x="35" y="89"/>
                      <a:pt x="35" y="79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4"/>
                      <a:pt x="34" y="11"/>
                      <a:pt x="32" y="8"/>
                    </a:cubicBezTo>
                    <a:cubicBezTo>
                      <a:pt x="29" y="3"/>
                      <a:pt x="24" y="0"/>
                      <a:pt x="18" y="0"/>
                    </a:cubicBezTo>
                  </a:path>
                </a:pathLst>
              </a:custGeom>
              <a:solidFill>
                <a:srgbClr val="CB5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65">
                <a:extLst>
                  <a:ext uri="{FF2B5EF4-FFF2-40B4-BE49-F238E27FC236}">
                    <a16:creationId xmlns:a16="http://schemas.microsoft.com/office/drawing/2014/main" id="{0B589BD1-C746-40BA-83C1-6FAE5FDE7B1A}"/>
                  </a:ext>
                </a:extLst>
              </p:cNvPr>
              <p:cNvSpPr/>
              <p:nvPr/>
            </p:nvSpPr>
            <p:spPr bwMode="auto">
              <a:xfrm>
                <a:off x="2189163" y="5126038"/>
                <a:ext cx="134938" cy="363538"/>
              </a:xfrm>
              <a:custGeom>
                <a:avLst/>
                <a:gdLst>
                  <a:gd name="T0" fmla="*/ 18 w 36"/>
                  <a:gd name="T1" fmla="*/ 0 h 97"/>
                  <a:gd name="T2" fmla="*/ 0 w 36"/>
                  <a:gd name="T3" fmla="*/ 17 h 97"/>
                  <a:gd name="T4" fmla="*/ 0 w 36"/>
                  <a:gd name="T5" fmla="*/ 17 h 97"/>
                  <a:gd name="T6" fmla="*/ 0 w 36"/>
                  <a:gd name="T7" fmla="*/ 18 h 97"/>
                  <a:gd name="T8" fmla="*/ 0 w 36"/>
                  <a:gd name="T9" fmla="*/ 39 h 97"/>
                  <a:gd name="T10" fmla="*/ 0 w 36"/>
                  <a:gd name="T11" fmla="*/ 71 h 97"/>
                  <a:gd name="T12" fmla="*/ 0 w 36"/>
                  <a:gd name="T13" fmla="*/ 79 h 97"/>
                  <a:gd name="T14" fmla="*/ 18 w 36"/>
                  <a:gd name="T15" fmla="*/ 97 h 97"/>
                  <a:gd name="T16" fmla="*/ 36 w 36"/>
                  <a:gd name="T17" fmla="*/ 79 h 97"/>
                  <a:gd name="T18" fmla="*/ 36 w 36"/>
                  <a:gd name="T19" fmla="*/ 71 h 97"/>
                  <a:gd name="T20" fmla="*/ 36 w 36"/>
                  <a:gd name="T21" fmla="*/ 39 h 97"/>
                  <a:gd name="T22" fmla="*/ 36 w 36"/>
                  <a:gd name="T23" fmla="*/ 39 h 97"/>
                  <a:gd name="T24" fmla="*/ 36 w 36"/>
                  <a:gd name="T25" fmla="*/ 32 h 97"/>
                  <a:gd name="T26" fmla="*/ 36 w 36"/>
                  <a:gd name="T27" fmla="*/ 32 h 97"/>
                  <a:gd name="T28" fmla="*/ 36 w 36"/>
                  <a:gd name="T29" fmla="*/ 18 h 97"/>
                  <a:gd name="T30" fmla="*/ 18 w 36"/>
                  <a:gd name="T3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" h="97">
                    <a:moveTo>
                      <a:pt x="18" y="0"/>
                    </a:moveTo>
                    <a:cubicBezTo>
                      <a:pt x="8" y="0"/>
                      <a:pt x="1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8" y="97"/>
                      <a:pt x="36" y="89"/>
                      <a:pt x="36" y="79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</a:path>
                </a:pathLst>
              </a:custGeom>
              <a:solidFill>
                <a:srgbClr val="CB5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67">
                <a:extLst>
                  <a:ext uri="{FF2B5EF4-FFF2-40B4-BE49-F238E27FC236}">
                    <a16:creationId xmlns:a16="http://schemas.microsoft.com/office/drawing/2014/main" id="{09E62E95-4774-44E1-B8C0-7EE563C57A07}"/>
                  </a:ext>
                </a:extLst>
              </p:cNvPr>
              <p:cNvSpPr/>
              <p:nvPr/>
            </p:nvSpPr>
            <p:spPr bwMode="auto">
              <a:xfrm>
                <a:off x="2417763" y="5126038"/>
                <a:ext cx="131763" cy="363538"/>
              </a:xfrm>
              <a:custGeom>
                <a:avLst/>
                <a:gdLst>
                  <a:gd name="T0" fmla="*/ 17 w 35"/>
                  <a:gd name="T1" fmla="*/ 0 h 97"/>
                  <a:gd name="T2" fmla="*/ 5 w 35"/>
                  <a:gd name="T3" fmla="*/ 5 h 97"/>
                  <a:gd name="T4" fmla="*/ 5 w 35"/>
                  <a:gd name="T5" fmla="*/ 5 h 97"/>
                  <a:gd name="T6" fmla="*/ 5 w 35"/>
                  <a:gd name="T7" fmla="*/ 5 h 97"/>
                  <a:gd name="T8" fmla="*/ 0 w 35"/>
                  <a:gd name="T9" fmla="*/ 18 h 97"/>
                  <a:gd name="T10" fmla="*/ 0 w 35"/>
                  <a:gd name="T11" fmla="*/ 39 h 97"/>
                  <a:gd name="T12" fmla="*/ 0 w 35"/>
                  <a:gd name="T13" fmla="*/ 39 h 97"/>
                  <a:gd name="T14" fmla="*/ 0 w 35"/>
                  <a:gd name="T15" fmla="*/ 71 h 97"/>
                  <a:gd name="T16" fmla="*/ 0 w 35"/>
                  <a:gd name="T17" fmla="*/ 79 h 97"/>
                  <a:gd name="T18" fmla="*/ 17 w 35"/>
                  <a:gd name="T19" fmla="*/ 97 h 97"/>
                  <a:gd name="T20" fmla="*/ 35 w 35"/>
                  <a:gd name="T21" fmla="*/ 79 h 97"/>
                  <a:gd name="T22" fmla="*/ 35 w 35"/>
                  <a:gd name="T23" fmla="*/ 71 h 97"/>
                  <a:gd name="T24" fmla="*/ 35 w 35"/>
                  <a:gd name="T25" fmla="*/ 39 h 97"/>
                  <a:gd name="T26" fmla="*/ 35 w 35"/>
                  <a:gd name="T27" fmla="*/ 39 h 97"/>
                  <a:gd name="T28" fmla="*/ 35 w 35"/>
                  <a:gd name="T29" fmla="*/ 18 h 97"/>
                  <a:gd name="T30" fmla="*/ 29 w 35"/>
                  <a:gd name="T31" fmla="*/ 5 h 97"/>
                  <a:gd name="T32" fmla="*/ 17 w 35"/>
                  <a:gd name="T3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97">
                    <a:moveTo>
                      <a:pt x="17" y="0"/>
                    </a:moveTo>
                    <a:cubicBezTo>
                      <a:pt x="12" y="0"/>
                      <a:pt x="8" y="2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2" y="8"/>
                      <a:pt x="0" y="13"/>
                      <a:pt x="0" y="1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7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2"/>
                      <a:pt x="32" y="8"/>
                      <a:pt x="29" y="5"/>
                    </a:cubicBezTo>
                    <a:cubicBezTo>
                      <a:pt x="26" y="2"/>
                      <a:pt x="22" y="0"/>
                      <a:pt x="17" y="0"/>
                    </a:cubicBezTo>
                  </a:path>
                </a:pathLst>
              </a:custGeom>
              <a:solidFill>
                <a:srgbClr val="CB5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68">
                <a:extLst>
                  <a:ext uri="{FF2B5EF4-FFF2-40B4-BE49-F238E27FC236}">
                    <a16:creationId xmlns:a16="http://schemas.microsoft.com/office/drawing/2014/main" id="{B4539160-5D8A-4422-8E05-13682A9B4177}"/>
                  </a:ext>
                </a:extLst>
              </p:cNvPr>
              <p:cNvSpPr/>
              <p:nvPr/>
            </p:nvSpPr>
            <p:spPr bwMode="auto">
              <a:xfrm>
                <a:off x="2643188" y="5126038"/>
                <a:ext cx="131763" cy="363538"/>
              </a:xfrm>
              <a:custGeom>
                <a:avLst/>
                <a:gdLst>
                  <a:gd name="T0" fmla="*/ 17 w 35"/>
                  <a:gd name="T1" fmla="*/ 0 h 97"/>
                  <a:gd name="T2" fmla="*/ 5 w 35"/>
                  <a:gd name="T3" fmla="*/ 5 h 97"/>
                  <a:gd name="T4" fmla="*/ 0 w 35"/>
                  <a:gd name="T5" fmla="*/ 18 h 97"/>
                  <a:gd name="T6" fmla="*/ 0 w 35"/>
                  <a:gd name="T7" fmla="*/ 39 h 97"/>
                  <a:gd name="T8" fmla="*/ 0 w 35"/>
                  <a:gd name="T9" fmla="*/ 39 h 97"/>
                  <a:gd name="T10" fmla="*/ 0 w 35"/>
                  <a:gd name="T11" fmla="*/ 71 h 97"/>
                  <a:gd name="T12" fmla="*/ 0 w 35"/>
                  <a:gd name="T13" fmla="*/ 79 h 97"/>
                  <a:gd name="T14" fmla="*/ 17 w 35"/>
                  <a:gd name="T15" fmla="*/ 97 h 97"/>
                  <a:gd name="T16" fmla="*/ 35 w 35"/>
                  <a:gd name="T17" fmla="*/ 79 h 97"/>
                  <a:gd name="T18" fmla="*/ 35 w 35"/>
                  <a:gd name="T19" fmla="*/ 71 h 97"/>
                  <a:gd name="T20" fmla="*/ 35 w 35"/>
                  <a:gd name="T21" fmla="*/ 39 h 97"/>
                  <a:gd name="T22" fmla="*/ 35 w 35"/>
                  <a:gd name="T23" fmla="*/ 39 h 97"/>
                  <a:gd name="T24" fmla="*/ 35 w 35"/>
                  <a:gd name="T25" fmla="*/ 32 h 97"/>
                  <a:gd name="T26" fmla="*/ 35 w 35"/>
                  <a:gd name="T27" fmla="*/ 32 h 97"/>
                  <a:gd name="T28" fmla="*/ 35 w 35"/>
                  <a:gd name="T29" fmla="*/ 18 h 97"/>
                  <a:gd name="T30" fmla="*/ 17 w 35"/>
                  <a:gd name="T3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97">
                    <a:moveTo>
                      <a:pt x="17" y="0"/>
                    </a:moveTo>
                    <a:cubicBezTo>
                      <a:pt x="13" y="0"/>
                      <a:pt x="8" y="2"/>
                      <a:pt x="5" y="5"/>
                    </a:cubicBezTo>
                    <a:cubicBezTo>
                      <a:pt x="2" y="8"/>
                      <a:pt x="0" y="13"/>
                      <a:pt x="0" y="1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7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</a:path>
                </a:pathLst>
              </a:custGeom>
              <a:solidFill>
                <a:srgbClr val="CB5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8504315-70FD-4BE4-80F8-3E19F8E86E26}"/>
                </a:ext>
              </a:extLst>
            </p:cNvPr>
            <p:cNvSpPr txBox="1"/>
            <p:nvPr/>
          </p:nvSpPr>
          <p:spPr>
            <a:xfrm>
              <a:off x="1882135" y="2152927"/>
              <a:ext cx="100540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4681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</a:t>
              </a:r>
              <a:endParaRPr lang="en-US" altLang="zh-CN" sz="3200" b="1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200" b="1" dirty="0">
                  <a:solidFill>
                    <a:srgbClr val="4681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en-US" altLang="zh-CN" sz="3200" b="1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200" b="1" dirty="0">
                  <a:solidFill>
                    <a:srgbClr val="4681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43759C4-3372-4775-B17D-E82042985F26}"/>
              </a:ext>
            </a:extLst>
          </p:cNvPr>
          <p:cNvSpPr/>
          <p:nvPr/>
        </p:nvSpPr>
        <p:spPr>
          <a:xfrm>
            <a:off x="3217762" y="3937790"/>
            <a:ext cx="3449256" cy="460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6" name="箭头: 虚尾 105">
            <a:extLst>
              <a:ext uri="{FF2B5EF4-FFF2-40B4-BE49-F238E27FC236}">
                <a16:creationId xmlns:a16="http://schemas.microsoft.com/office/drawing/2014/main" id="{17AFEFD4-4BA9-45E9-8173-EC969150F630}"/>
              </a:ext>
            </a:extLst>
          </p:cNvPr>
          <p:cNvSpPr/>
          <p:nvPr/>
        </p:nvSpPr>
        <p:spPr>
          <a:xfrm rot="9156525">
            <a:off x="1861080" y="4310601"/>
            <a:ext cx="890927" cy="520177"/>
          </a:xfrm>
          <a:prstGeom prst="stripedRightArrow">
            <a:avLst>
              <a:gd name="adj1" fmla="val 48643"/>
              <a:gd name="adj2" fmla="val 50000"/>
            </a:avLst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19574330-BB37-4EC0-AA47-950160265F7E}"/>
              </a:ext>
            </a:extLst>
          </p:cNvPr>
          <p:cNvSpPr txBox="1"/>
          <p:nvPr/>
        </p:nvSpPr>
        <p:spPr>
          <a:xfrm>
            <a:off x="3093317" y="5676752"/>
            <a:ext cx="213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单例模式中的应用？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552A7770-EDC1-48A6-B5D2-46615ECB771B}"/>
              </a:ext>
            </a:extLst>
          </p:cNvPr>
          <p:cNvSpPr txBox="1"/>
          <p:nvPr/>
        </p:nvSpPr>
        <p:spPr>
          <a:xfrm>
            <a:off x="162388" y="5120975"/>
            <a:ext cx="2387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主要场景与使用方法？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B5E45D8-D3A2-4AA6-89BA-B395ABEFDC67}"/>
              </a:ext>
            </a:extLst>
          </p:cNvPr>
          <p:cNvSpPr txBox="1"/>
          <p:nvPr/>
        </p:nvSpPr>
        <p:spPr>
          <a:xfrm>
            <a:off x="3025138" y="5111047"/>
            <a:ext cx="3104908" cy="377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层面的实现原理？</a:t>
            </a:r>
            <a:endParaRPr lang="zh-CN" altLang="en-US" dirty="0"/>
          </a:p>
        </p:txBody>
      </p: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9CC17667-3EC9-4D37-A4CA-EB4AC1765D3F}"/>
              </a:ext>
            </a:extLst>
          </p:cNvPr>
          <p:cNvSpPr/>
          <p:nvPr/>
        </p:nvSpPr>
        <p:spPr>
          <a:xfrm>
            <a:off x="2549498" y="5077340"/>
            <a:ext cx="475640" cy="440445"/>
          </a:xfrm>
          <a:prstGeom prst="rightArrow">
            <a:avLst/>
          </a:prstGeom>
          <a:solidFill>
            <a:srgbClr val="2C6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70C0"/>
              </a:solidFill>
            </a:endParaRPr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530E3716-345A-40FD-B1E9-ED3B1AD12AB6}"/>
              </a:ext>
            </a:extLst>
          </p:cNvPr>
          <p:cNvSpPr/>
          <p:nvPr/>
        </p:nvSpPr>
        <p:spPr>
          <a:xfrm>
            <a:off x="5668500" y="5082149"/>
            <a:ext cx="475640" cy="440445"/>
          </a:xfrm>
          <a:prstGeom prst="rightArrow">
            <a:avLst/>
          </a:prstGeom>
          <a:solidFill>
            <a:srgbClr val="2C6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70C0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82AAD2E-14AF-49FE-A6A7-AE7E5690FD2A}"/>
              </a:ext>
            </a:extLst>
          </p:cNvPr>
          <p:cNvSpPr txBox="1"/>
          <p:nvPr/>
        </p:nvSpPr>
        <p:spPr>
          <a:xfrm>
            <a:off x="6177428" y="5117397"/>
            <a:ext cx="2792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reentrantlock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的区别？</a:t>
            </a:r>
            <a:endParaRPr lang="zh-CN" altLang="en-US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FB27C9F-63AB-4570-AF5A-45C49C00DC70}"/>
              </a:ext>
            </a:extLst>
          </p:cNvPr>
          <p:cNvSpPr txBox="1"/>
          <p:nvPr/>
        </p:nvSpPr>
        <p:spPr>
          <a:xfrm>
            <a:off x="723649" y="5659413"/>
            <a:ext cx="197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升级与优化机制？</a:t>
            </a:r>
            <a:endParaRPr lang="zh-CN" altLang="en-US" dirty="0"/>
          </a:p>
        </p:txBody>
      </p:sp>
      <p:sp>
        <p:nvSpPr>
          <p:cNvPr id="124" name="箭头: 右 123">
            <a:extLst>
              <a:ext uri="{FF2B5EF4-FFF2-40B4-BE49-F238E27FC236}">
                <a16:creationId xmlns:a16="http://schemas.microsoft.com/office/drawing/2014/main" id="{C5A13777-69F7-40A9-9CCC-C7A61EA1F7D1}"/>
              </a:ext>
            </a:extLst>
          </p:cNvPr>
          <p:cNvSpPr/>
          <p:nvPr/>
        </p:nvSpPr>
        <p:spPr>
          <a:xfrm>
            <a:off x="269452" y="5627158"/>
            <a:ext cx="475640" cy="440445"/>
          </a:xfrm>
          <a:prstGeom prst="rightArrow">
            <a:avLst/>
          </a:prstGeom>
          <a:solidFill>
            <a:srgbClr val="2C6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70C0"/>
              </a:solidFill>
            </a:endParaRPr>
          </a:p>
        </p:txBody>
      </p:sp>
      <p:sp>
        <p:nvSpPr>
          <p:cNvPr id="126" name="箭头: 右 125">
            <a:extLst>
              <a:ext uri="{FF2B5EF4-FFF2-40B4-BE49-F238E27FC236}">
                <a16:creationId xmlns:a16="http://schemas.microsoft.com/office/drawing/2014/main" id="{A23F4C91-43FF-47D3-922A-F1B939924C5B}"/>
              </a:ext>
            </a:extLst>
          </p:cNvPr>
          <p:cNvSpPr/>
          <p:nvPr/>
        </p:nvSpPr>
        <p:spPr>
          <a:xfrm>
            <a:off x="2629252" y="5628498"/>
            <a:ext cx="475640" cy="440445"/>
          </a:xfrm>
          <a:prstGeom prst="rightArrow">
            <a:avLst/>
          </a:prstGeom>
          <a:solidFill>
            <a:srgbClr val="2C6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70C0"/>
              </a:solidFill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21EEC35-5768-4F2F-B750-DC3AC0BA881E}"/>
              </a:ext>
            </a:extLst>
          </p:cNvPr>
          <p:cNvSpPr txBox="1"/>
          <p:nvPr/>
        </p:nvSpPr>
        <p:spPr>
          <a:xfrm>
            <a:off x="5873170" y="5678979"/>
            <a:ext cx="298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谈谈单例模式的几种实现？</a:t>
            </a:r>
          </a:p>
        </p:txBody>
      </p:sp>
      <p:sp>
        <p:nvSpPr>
          <p:cNvPr id="135" name="箭头: 右 134">
            <a:extLst>
              <a:ext uri="{FF2B5EF4-FFF2-40B4-BE49-F238E27FC236}">
                <a16:creationId xmlns:a16="http://schemas.microsoft.com/office/drawing/2014/main" id="{01289C07-31DF-4C53-998F-83AEC23F05AC}"/>
              </a:ext>
            </a:extLst>
          </p:cNvPr>
          <p:cNvSpPr/>
          <p:nvPr/>
        </p:nvSpPr>
        <p:spPr>
          <a:xfrm>
            <a:off x="5351230" y="5630725"/>
            <a:ext cx="475640" cy="440445"/>
          </a:xfrm>
          <a:prstGeom prst="rightArrow">
            <a:avLst/>
          </a:prstGeom>
          <a:solidFill>
            <a:srgbClr val="2C6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1" grpId="0" animBg="1"/>
      <p:bldP spid="12" grpId="0"/>
      <p:bldP spid="4" grpId="0" animBg="1"/>
      <p:bldP spid="106" grpId="0" animBg="1"/>
      <p:bldP spid="109" grpId="0"/>
      <p:bldP spid="112" grpId="0"/>
      <p:bldP spid="114" grpId="0"/>
      <p:bldP spid="116" grpId="0" animBg="1"/>
      <p:bldP spid="118" grpId="0" animBg="1"/>
      <p:bldP spid="120" grpId="0"/>
      <p:bldP spid="122" grpId="0"/>
      <p:bldP spid="124" grpId="0" animBg="1"/>
      <p:bldP spid="126" grpId="0" animBg="1"/>
      <p:bldP spid="133" grpId="0"/>
      <p:bldP spid="1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47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矩形​​ 5">
            <a:extLst>
              <a:ext uri="{FF2B5EF4-FFF2-40B4-BE49-F238E27FC236}">
                <a16:creationId xmlns:a16="http://schemas.microsoft.com/office/drawing/2014/main" id="{EB16A615-9313-40ED-81E2-5FD4DD536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376" y="1685227"/>
            <a:ext cx="5447345" cy="3276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57624660-0E67-4515-9933-2AEE43AE0A2E}"/>
              </a:ext>
            </a:extLst>
          </p:cNvPr>
          <p:cNvSpPr txBox="1"/>
          <p:nvPr/>
        </p:nvSpPr>
        <p:spPr>
          <a:xfrm>
            <a:off x="3351381" y="1956459"/>
            <a:ext cx="5679201" cy="285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求职所考虑的主要因素是哪些？</a:t>
            </a: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谈谈自己的优缺点？</a:t>
            </a: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你为什么选择我们公司？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谈谈自己完成的最具有成就感的一件事？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谈谈自己遇到的最大挑战以及如何解决的？</a:t>
            </a: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未来五年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十年的职业规划？</a:t>
            </a:r>
          </a:p>
          <a:p>
            <a:pPr marL="285750" indent="-285750">
              <a:lnSpc>
                <a:spcPts val="1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如何看待加班？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DBDBBFF-2BB9-4C08-808F-84487C821B7A}"/>
              </a:ext>
            </a:extLst>
          </p:cNvPr>
          <p:cNvGrpSpPr/>
          <p:nvPr/>
        </p:nvGrpSpPr>
        <p:grpSpPr>
          <a:xfrm>
            <a:off x="511174" y="2097550"/>
            <a:ext cx="2387762" cy="2367967"/>
            <a:chOff x="1110897" y="1793186"/>
            <a:chExt cx="2123449" cy="23679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CEAD3A9-9E7A-41AC-8AB0-6664223084BA}"/>
                </a:ext>
              </a:extLst>
            </p:cNvPr>
            <p:cNvGrpSpPr/>
            <p:nvPr/>
          </p:nvGrpSpPr>
          <p:grpSpPr>
            <a:xfrm>
              <a:off x="1110897" y="1793186"/>
              <a:ext cx="2123449" cy="2367967"/>
              <a:chOff x="395288" y="5118100"/>
              <a:chExt cx="2619376" cy="2921000"/>
            </a:xfrm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D22D2838-746F-4B38-B444-2F033106F393}"/>
                  </a:ext>
                </a:extLst>
              </p:cNvPr>
              <p:cNvSpPr/>
              <p:nvPr/>
            </p:nvSpPr>
            <p:spPr bwMode="auto">
              <a:xfrm>
                <a:off x="560388" y="5233988"/>
                <a:ext cx="44450" cy="68263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0 h 18"/>
                  <a:gd name="T4" fmla="*/ 0 w 12"/>
                  <a:gd name="T5" fmla="*/ 4 h 18"/>
                  <a:gd name="T6" fmla="*/ 0 w 12"/>
                  <a:gd name="T7" fmla="*/ 18 h 18"/>
                  <a:gd name="T8" fmla="*/ 11 w 12"/>
                  <a:gd name="T9" fmla="*/ 18 h 18"/>
                  <a:gd name="T10" fmla="*/ 12 w 12"/>
                  <a:gd name="T11" fmla="*/ 18 h 18"/>
                  <a:gd name="T12" fmla="*/ 12 w 12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2"/>
                      <a:pt x="6" y="4"/>
                      <a:pt x="0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2" y="18"/>
                      <a:pt x="12" y="18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C20AB421-2B48-4A9E-975E-5F4FFC91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88" y="5535613"/>
                <a:ext cx="55563" cy="22145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Rectangle 26">
                <a:extLst>
                  <a:ext uri="{FF2B5EF4-FFF2-40B4-BE49-F238E27FC236}">
                    <a16:creationId xmlns:a16="http://schemas.microsoft.com/office/drawing/2014/main" id="{EC224851-7A3D-4A33-9873-7B8E3256D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88" y="5535613"/>
                <a:ext cx="55563" cy="221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7ACC4DC8-8B7E-4A9B-B2C7-774B3C80ED78}"/>
                  </a:ext>
                </a:extLst>
              </p:cNvPr>
              <p:cNvSpPr/>
              <p:nvPr/>
            </p:nvSpPr>
            <p:spPr bwMode="auto">
              <a:xfrm>
                <a:off x="500063" y="7750175"/>
                <a:ext cx="115888" cy="288925"/>
              </a:xfrm>
              <a:custGeom>
                <a:avLst/>
                <a:gdLst>
                  <a:gd name="T0" fmla="*/ 31 w 31"/>
                  <a:gd name="T1" fmla="*/ 0 h 77"/>
                  <a:gd name="T2" fmla="*/ 31 w 31"/>
                  <a:gd name="T3" fmla="*/ 0 h 77"/>
                  <a:gd name="T4" fmla="*/ 16 w 31"/>
                  <a:gd name="T5" fmla="*/ 0 h 77"/>
                  <a:gd name="T6" fmla="*/ 16 w 31"/>
                  <a:gd name="T7" fmla="*/ 46 h 77"/>
                  <a:gd name="T8" fmla="*/ 22 w 31"/>
                  <a:gd name="T9" fmla="*/ 46 h 77"/>
                  <a:gd name="T10" fmla="*/ 16 w 31"/>
                  <a:gd name="T11" fmla="*/ 77 h 77"/>
                  <a:gd name="T12" fmla="*/ 15 w 31"/>
                  <a:gd name="T13" fmla="*/ 69 h 77"/>
                  <a:gd name="T14" fmla="*/ 0 w 31"/>
                  <a:gd name="T15" fmla="*/ 0 h 77"/>
                  <a:gd name="T16" fmla="*/ 16 w 31"/>
                  <a:gd name="T17" fmla="*/ 77 h 77"/>
                  <a:gd name="T18" fmla="*/ 31 w 31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77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8" y="46"/>
                      <a:pt x="20" y="46"/>
                      <a:pt x="22" y="46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0670357A-2C8E-4FF8-B22B-A9ED1A889AAE}"/>
                  </a:ext>
                </a:extLst>
              </p:cNvPr>
              <p:cNvSpPr/>
              <p:nvPr/>
            </p:nvSpPr>
            <p:spPr bwMode="auto">
              <a:xfrm>
                <a:off x="555626" y="7921625"/>
                <a:ext cx="26988" cy="117475"/>
              </a:xfrm>
              <a:custGeom>
                <a:avLst/>
                <a:gdLst>
                  <a:gd name="T0" fmla="*/ 1 w 7"/>
                  <a:gd name="T1" fmla="*/ 0 h 31"/>
                  <a:gd name="T2" fmla="*/ 1 w 7"/>
                  <a:gd name="T3" fmla="*/ 29 h 31"/>
                  <a:gd name="T4" fmla="*/ 0 w 7"/>
                  <a:gd name="T5" fmla="*/ 23 h 31"/>
                  <a:gd name="T6" fmla="*/ 1 w 7"/>
                  <a:gd name="T7" fmla="*/ 31 h 31"/>
                  <a:gd name="T8" fmla="*/ 7 w 7"/>
                  <a:gd name="T9" fmla="*/ 0 h 31"/>
                  <a:gd name="T10" fmla="*/ 1 w 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1">
                    <a:moveTo>
                      <a:pt x="1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9">
                <a:extLst>
                  <a:ext uri="{FF2B5EF4-FFF2-40B4-BE49-F238E27FC236}">
                    <a16:creationId xmlns:a16="http://schemas.microsoft.com/office/drawing/2014/main" id="{00A5A636-A94B-4A72-96EC-78AC57457B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176" y="5302250"/>
                <a:ext cx="104775" cy="233363"/>
              </a:xfrm>
              <a:custGeom>
                <a:avLst/>
                <a:gdLst>
                  <a:gd name="T0" fmla="*/ 0 w 28"/>
                  <a:gd name="T1" fmla="*/ 0 h 62"/>
                  <a:gd name="T2" fmla="*/ 0 w 28"/>
                  <a:gd name="T3" fmla="*/ 0 h 62"/>
                  <a:gd name="T4" fmla="*/ 0 w 28"/>
                  <a:gd name="T5" fmla="*/ 0 h 62"/>
                  <a:gd name="T6" fmla="*/ 0 w 28"/>
                  <a:gd name="T7" fmla="*/ 0 h 62"/>
                  <a:gd name="T8" fmla="*/ 0 w 28"/>
                  <a:gd name="T9" fmla="*/ 0 h 62"/>
                  <a:gd name="T10" fmla="*/ 24 w 28"/>
                  <a:gd name="T11" fmla="*/ 0 h 62"/>
                  <a:gd name="T12" fmla="*/ 13 w 28"/>
                  <a:gd name="T13" fmla="*/ 0 h 62"/>
                  <a:gd name="T14" fmla="*/ 13 w 28"/>
                  <a:gd name="T15" fmla="*/ 62 h 62"/>
                  <a:gd name="T16" fmla="*/ 28 w 28"/>
                  <a:gd name="T17" fmla="*/ 62 h 62"/>
                  <a:gd name="T18" fmla="*/ 28 w 28"/>
                  <a:gd name="T19" fmla="*/ 4 h 62"/>
                  <a:gd name="T20" fmla="*/ 25 w 28"/>
                  <a:gd name="T21" fmla="*/ 0 h 62"/>
                  <a:gd name="T22" fmla="*/ 24 w 28"/>
                  <a:gd name="T2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6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2"/>
                      <a:pt x="27" y="0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0">
                <a:extLst>
                  <a:ext uri="{FF2B5EF4-FFF2-40B4-BE49-F238E27FC236}">
                    <a16:creationId xmlns:a16="http://schemas.microsoft.com/office/drawing/2014/main" id="{57CD42D4-F19C-4E5A-9C08-62B041167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176" y="5222875"/>
                <a:ext cx="93663" cy="26988"/>
              </a:xfrm>
              <a:custGeom>
                <a:avLst/>
                <a:gdLst>
                  <a:gd name="T0" fmla="*/ 0 w 25"/>
                  <a:gd name="T1" fmla="*/ 3 h 7"/>
                  <a:gd name="T2" fmla="*/ 0 w 25"/>
                  <a:gd name="T3" fmla="*/ 3 h 7"/>
                  <a:gd name="T4" fmla="*/ 0 w 25"/>
                  <a:gd name="T5" fmla="*/ 3 h 7"/>
                  <a:gd name="T6" fmla="*/ 0 w 25"/>
                  <a:gd name="T7" fmla="*/ 3 h 7"/>
                  <a:gd name="T8" fmla="*/ 0 w 25"/>
                  <a:gd name="T9" fmla="*/ 3 h 7"/>
                  <a:gd name="T10" fmla="*/ 13 w 25"/>
                  <a:gd name="T11" fmla="*/ 0 h 7"/>
                  <a:gd name="T12" fmla="*/ 13 w 25"/>
                  <a:gd name="T13" fmla="*/ 0 h 7"/>
                  <a:gd name="T14" fmla="*/ 13 w 25"/>
                  <a:gd name="T15" fmla="*/ 7 h 7"/>
                  <a:gd name="T16" fmla="*/ 25 w 25"/>
                  <a:gd name="T17" fmla="*/ 3 h 7"/>
                  <a:gd name="T18" fmla="*/ 25 w 25"/>
                  <a:gd name="T19" fmla="*/ 3 h 7"/>
                  <a:gd name="T20" fmla="*/ 13 w 25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7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9" y="7"/>
                      <a:pt x="25" y="5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19" y="0"/>
                      <a:pt x="13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31">
                <a:extLst>
                  <a:ext uri="{FF2B5EF4-FFF2-40B4-BE49-F238E27FC236}">
                    <a16:creationId xmlns:a16="http://schemas.microsoft.com/office/drawing/2014/main" id="{CCA690C6-54FA-4607-A225-357B72839E55}"/>
                  </a:ext>
                </a:extLst>
              </p:cNvPr>
              <p:cNvSpPr/>
              <p:nvPr/>
            </p:nvSpPr>
            <p:spPr bwMode="auto">
              <a:xfrm>
                <a:off x="511176" y="5233988"/>
                <a:ext cx="49213" cy="68263"/>
              </a:xfrm>
              <a:custGeom>
                <a:avLst/>
                <a:gdLst>
                  <a:gd name="T0" fmla="*/ 0 w 13"/>
                  <a:gd name="T1" fmla="*/ 0 h 18"/>
                  <a:gd name="T2" fmla="*/ 0 w 13"/>
                  <a:gd name="T3" fmla="*/ 0 h 18"/>
                  <a:gd name="T4" fmla="*/ 0 w 13"/>
                  <a:gd name="T5" fmla="*/ 18 h 18"/>
                  <a:gd name="T6" fmla="*/ 1 w 13"/>
                  <a:gd name="T7" fmla="*/ 18 h 18"/>
                  <a:gd name="T8" fmla="*/ 13 w 13"/>
                  <a:gd name="T9" fmla="*/ 18 h 18"/>
                  <a:gd name="T10" fmla="*/ 13 w 13"/>
                  <a:gd name="T11" fmla="*/ 4 h 18"/>
                  <a:gd name="T12" fmla="*/ 13 w 13"/>
                  <a:gd name="T13" fmla="*/ 4 h 18"/>
                  <a:gd name="T14" fmla="*/ 0 w 13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1" y="2"/>
                      <a:pt x="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C415F26-60B0-4D75-A8A4-B239CF38DA85}"/>
                  </a:ext>
                </a:extLst>
              </p:cNvPr>
              <p:cNvSpPr/>
              <p:nvPr/>
            </p:nvSpPr>
            <p:spPr bwMode="auto">
              <a:xfrm>
                <a:off x="500063" y="5535613"/>
                <a:ext cx="60325" cy="2214563"/>
              </a:xfrm>
              <a:custGeom>
                <a:avLst/>
                <a:gdLst>
                  <a:gd name="T0" fmla="*/ 38 w 38"/>
                  <a:gd name="T1" fmla="*/ 0 h 1395"/>
                  <a:gd name="T2" fmla="*/ 7 w 38"/>
                  <a:gd name="T3" fmla="*/ 0 h 1395"/>
                  <a:gd name="T4" fmla="*/ 7 w 38"/>
                  <a:gd name="T5" fmla="*/ 1328 h 1395"/>
                  <a:gd name="T6" fmla="*/ 0 w 38"/>
                  <a:gd name="T7" fmla="*/ 1362 h 1395"/>
                  <a:gd name="T8" fmla="*/ 0 w 38"/>
                  <a:gd name="T9" fmla="*/ 1395 h 1395"/>
                  <a:gd name="T10" fmla="*/ 38 w 38"/>
                  <a:gd name="T11" fmla="*/ 1395 h 1395"/>
                  <a:gd name="T12" fmla="*/ 38 w 38"/>
                  <a:gd name="T13" fmla="*/ 0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95">
                    <a:moveTo>
                      <a:pt x="38" y="0"/>
                    </a:moveTo>
                    <a:lnTo>
                      <a:pt x="7" y="0"/>
                    </a:lnTo>
                    <a:lnTo>
                      <a:pt x="7" y="1328"/>
                    </a:lnTo>
                    <a:lnTo>
                      <a:pt x="0" y="1362"/>
                    </a:lnTo>
                    <a:lnTo>
                      <a:pt x="0" y="1395"/>
                    </a:lnTo>
                    <a:lnTo>
                      <a:pt x="38" y="1395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BA5DDD58-B0E9-405D-AA2E-78C15C7F0ED6}"/>
                  </a:ext>
                </a:extLst>
              </p:cNvPr>
              <p:cNvSpPr/>
              <p:nvPr/>
            </p:nvSpPr>
            <p:spPr bwMode="auto">
              <a:xfrm>
                <a:off x="500063" y="5535613"/>
                <a:ext cx="60325" cy="2214563"/>
              </a:xfrm>
              <a:custGeom>
                <a:avLst/>
                <a:gdLst>
                  <a:gd name="T0" fmla="*/ 38 w 38"/>
                  <a:gd name="T1" fmla="*/ 0 h 1395"/>
                  <a:gd name="T2" fmla="*/ 7 w 38"/>
                  <a:gd name="T3" fmla="*/ 0 h 1395"/>
                  <a:gd name="T4" fmla="*/ 7 w 38"/>
                  <a:gd name="T5" fmla="*/ 1328 h 1395"/>
                  <a:gd name="T6" fmla="*/ 0 w 38"/>
                  <a:gd name="T7" fmla="*/ 1362 h 1395"/>
                  <a:gd name="T8" fmla="*/ 0 w 38"/>
                  <a:gd name="T9" fmla="*/ 1395 h 1395"/>
                  <a:gd name="T10" fmla="*/ 38 w 38"/>
                  <a:gd name="T11" fmla="*/ 1395 h 1395"/>
                  <a:gd name="T12" fmla="*/ 38 w 38"/>
                  <a:gd name="T13" fmla="*/ 0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95">
                    <a:moveTo>
                      <a:pt x="38" y="0"/>
                    </a:moveTo>
                    <a:lnTo>
                      <a:pt x="7" y="0"/>
                    </a:lnTo>
                    <a:lnTo>
                      <a:pt x="7" y="1328"/>
                    </a:lnTo>
                    <a:lnTo>
                      <a:pt x="0" y="1362"/>
                    </a:lnTo>
                    <a:lnTo>
                      <a:pt x="0" y="1395"/>
                    </a:lnTo>
                    <a:lnTo>
                      <a:pt x="38" y="1395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B806B640-2499-4A25-BD6D-4A54B5BB07F1}"/>
                  </a:ext>
                </a:extLst>
              </p:cNvPr>
              <p:cNvSpPr/>
              <p:nvPr/>
            </p:nvSpPr>
            <p:spPr bwMode="auto">
              <a:xfrm>
                <a:off x="500063" y="7750175"/>
                <a:ext cx="60325" cy="258763"/>
              </a:xfrm>
              <a:custGeom>
                <a:avLst/>
                <a:gdLst>
                  <a:gd name="T0" fmla="*/ 16 w 16"/>
                  <a:gd name="T1" fmla="*/ 0 h 69"/>
                  <a:gd name="T2" fmla="*/ 0 w 16"/>
                  <a:gd name="T3" fmla="*/ 0 h 69"/>
                  <a:gd name="T4" fmla="*/ 15 w 16"/>
                  <a:gd name="T5" fmla="*/ 69 h 69"/>
                  <a:gd name="T6" fmla="*/ 10 w 16"/>
                  <a:gd name="T7" fmla="*/ 46 h 69"/>
                  <a:gd name="T8" fmla="*/ 12 w 16"/>
                  <a:gd name="T9" fmla="*/ 46 h 69"/>
                  <a:gd name="T10" fmla="*/ 16 w 16"/>
                  <a:gd name="T11" fmla="*/ 46 h 69"/>
                  <a:gd name="T12" fmla="*/ 16 w 16"/>
                  <a:gd name="T1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9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1" y="46"/>
                      <a:pt x="11" y="46"/>
                      <a:pt x="12" y="46"/>
                    </a:cubicBezTo>
                    <a:cubicBezTo>
                      <a:pt x="13" y="46"/>
                      <a:pt x="15" y="46"/>
                      <a:pt x="16" y="46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48BC80DF-B246-49A6-8BAD-661EE2892264}"/>
                  </a:ext>
                </a:extLst>
              </p:cNvPr>
              <p:cNvSpPr/>
              <p:nvPr/>
            </p:nvSpPr>
            <p:spPr bwMode="auto">
              <a:xfrm>
                <a:off x="536576" y="7921625"/>
                <a:ext cx="23813" cy="109538"/>
              </a:xfrm>
              <a:custGeom>
                <a:avLst/>
                <a:gdLst>
                  <a:gd name="T0" fmla="*/ 2 w 6"/>
                  <a:gd name="T1" fmla="*/ 0 h 29"/>
                  <a:gd name="T2" fmla="*/ 0 w 6"/>
                  <a:gd name="T3" fmla="*/ 0 h 29"/>
                  <a:gd name="T4" fmla="*/ 5 w 6"/>
                  <a:gd name="T5" fmla="*/ 23 h 29"/>
                  <a:gd name="T6" fmla="*/ 6 w 6"/>
                  <a:gd name="T7" fmla="*/ 29 h 29"/>
                  <a:gd name="T8" fmla="*/ 6 w 6"/>
                  <a:gd name="T9" fmla="*/ 0 h 29"/>
                  <a:gd name="T10" fmla="*/ 2 w 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9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C7D57EDE-0520-45DC-84E9-3D555227C0AB}"/>
                  </a:ext>
                </a:extLst>
              </p:cNvPr>
              <p:cNvSpPr/>
              <p:nvPr/>
            </p:nvSpPr>
            <p:spPr bwMode="auto">
              <a:xfrm>
                <a:off x="511176" y="5302250"/>
                <a:ext cx="49213" cy="233363"/>
              </a:xfrm>
              <a:custGeom>
                <a:avLst/>
                <a:gdLst>
                  <a:gd name="T0" fmla="*/ 13 w 13"/>
                  <a:gd name="T1" fmla="*/ 0 h 62"/>
                  <a:gd name="T2" fmla="*/ 1 w 13"/>
                  <a:gd name="T3" fmla="*/ 0 h 62"/>
                  <a:gd name="T4" fmla="*/ 0 w 13"/>
                  <a:gd name="T5" fmla="*/ 0 h 62"/>
                  <a:gd name="T6" fmla="*/ 0 w 13"/>
                  <a:gd name="T7" fmla="*/ 0 h 62"/>
                  <a:gd name="T8" fmla="*/ 0 w 13"/>
                  <a:gd name="T9" fmla="*/ 0 h 62"/>
                  <a:gd name="T10" fmla="*/ 0 w 13"/>
                  <a:gd name="T11" fmla="*/ 34 h 62"/>
                  <a:gd name="T12" fmla="*/ 0 w 13"/>
                  <a:gd name="T13" fmla="*/ 62 h 62"/>
                  <a:gd name="T14" fmla="*/ 13 w 13"/>
                  <a:gd name="T15" fmla="*/ 62 h 62"/>
                  <a:gd name="T16" fmla="*/ 13 w 13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6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5C1B3EC7-7A6F-4019-8BD9-9CBD9BD562A4}"/>
                  </a:ext>
                </a:extLst>
              </p:cNvPr>
              <p:cNvSpPr/>
              <p:nvPr/>
            </p:nvSpPr>
            <p:spPr bwMode="auto">
              <a:xfrm>
                <a:off x="511176" y="5222875"/>
                <a:ext cx="49213" cy="26988"/>
              </a:xfrm>
              <a:custGeom>
                <a:avLst/>
                <a:gdLst>
                  <a:gd name="T0" fmla="*/ 13 w 13"/>
                  <a:gd name="T1" fmla="*/ 0 h 7"/>
                  <a:gd name="T2" fmla="*/ 0 w 13"/>
                  <a:gd name="T3" fmla="*/ 3 h 7"/>
                  <a:gd name="T4" fmla="*/ 0 w 13"/>
                  <a:gd name="T5" fmla="*/ 3 h 7"/>
                  <a:gd name="T6" fmla="*/ 0 w 13"/>
                  <a:gd name="T7" fmla="*/ 3 h 7"/>
                  <a:gd name="T8" fmla="*/ 0 w 13"/>
                  <a:gd name="T9" fmla="*/ 3 h 7"/>
                  <a:gd name="T10" fmla="*/ 13 w 13"/>
                  <a:gd name="T11" fmla="*/ 7 h 7"/>
                  <a:gd name="T12" fmla="*/ 13 w 13"/>
                  <a:gd name="T13" fmla="*/ 7 h 7"/>
                  <a:gd name="T14" fmla="*/ 13 w 13"/>
                  <a:gd name="T15" fmla="*/ 0 h 7"/>
                  <a:gd name="T16" fmla="*/ 13 w 13"/>
                  <a:gd name="T17" fmla="*/ 0 h 7"/>
                  <a:gd name="T18" fmla="*/ 13 w 13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cubicBezTo>
                      <a:pt x="6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6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Rectangle 38">
                <a:extLst>
                  <a:ext uri="{FF2B5EF4-FFF2-40B4-BE49-F238E27FC236}">
                    <a16:creationId xmlns:a16="http://schemas.microsoft.com/office/drawing/2014/main" id="{D739072B-623D-4D1D-A1C5-606585665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1" y="5129213"/>
                <a:ext cx="93663" cy="90488"/>
              </a:xfrm>
              <a:prstGeom prst="rect">
                <a:avLst/>
              </a:prstGeom>
              <a:solidFill>
                <a:srgbClr val="D854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Rectangle 39">
                <a:extLst>
                  <a:ext uri="{FF2B5EF4-FFF2-40B4-BE49-F238E27FC236}">
                    <a16:creationId xmlns:a16="http://schemas.microsoft.com/office/drawing/2014/main" id="{0629F314-457B-4DE2-AAA8-05DFE79C4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1" y="5129213"/>
                <a:ext cx="93663" cy="9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Rectangle 40">
                <a:extLst>
                  <a:ext uri="{FF2B5EF4-FFF2-40B4-BE49-F238E27FC236}">
                    <a16:creationId xmlns:a16="http://schemas.microsoft.com/office/drawing/2014/main" id="{62A3E35F-B761-4B4C-A46E-C9B883AAD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8" y="5414963"/>
                <a:ext cx="115888" cy="2228850"/>
              </a:xfrm>
              <a:prstGeom prst="rect">
                <a:avLst/>
              </a:prstGeom>
              <a:solidFill>
                <a:srgbClr val="FEBA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BCFAB6A8-E591-45B5-B886-0F4AA2563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8" y="5414963"/>
                <a:ext cx="115888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42">
                <a:extLst>
                  <a:ext uri="{FF2B5EF4-FFF2-40B4-BE49-F238E27FC236}">
                    <a16:creationId xmlns:a16="http://schemas.microsoft.com/office/drawing/2014/main" id="{8CE4338E-A1A2-48C2-89B1-7244C8BD874B}"/>
                  </a:ext>
                </a:extLst>
              </p:cNvPr>
              <p:cNvSpPr/>
              <p:nvPr/>
            </p:nvSpPr>
            <p:spPr bwMode="auto">
              <a:xfrm>
                <a:off x="395288" y="7643813"/>
                <a:ext cx="115888" cy="290513"/>
              </a:xfrm>
              <a:custGeom>
                <a:avLst/>
                <a:gdLst>
                  <a:gd name="T0" fmla="*/ 0 w 73"/>
                  <a:gd name="T1" fmla="*/ 0 h 183"/>
                  <a:gd name="T2" fmla="*/ 73 w 73"/>
                  <a:gd name="T3" fmla="*/ 0 h 183"/>
                  <a:gd name="T4" fmla="*/ 37 w 73"/>
                  <a:gd name="T5" fmla="*/ 183 h 183"/>
                  <a:gd name="T6" fmla="*/ 0 w 73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83">
                    <a:moveTo>
                      <a:pt x="0" y="0"/>
                    </a:moveTo>
                    <a:lnTo>
                      <a:pt x="73" y="0"/>
                    </a:lnTo>
                    <a:lnTo>
                      <a:pt x="37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B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43">
                <a:extLst>
                  <a:ext uri="{FF2B5EF4-FFF2-40B4-BE49-F238E27FC236}">
                    <a16:creationId xmlns:a16="http://schemas.microsoft.com/office/drawing/2014/main" id="{BA5100C7-3615-4B57-9541-92AB7A436B76}"/>
                  </a:ext>
                </a:extLst>
              </p:cNvPr>
              <p:cNvSpPr/>
              <p:nvPr/>
            </p:nvSpPr>
            <p:spPr bwMode="auto">
              <a:xfrm>
                <a:off x="395288" y="7643813"/>
                <a:ext cx="115888" cy="290513"/>
              </a:xfrm>
              <a:custGeom>
                <a:avLst/>
                <a:gdLst>
                  <a:gd name="T0" fmla="*/ 0 w 73"/>
                  <a:gd name="T1" fmla="*/ 0 h 183"/>
                  <a:gd name="T2" fmla="*/ 73 w 73"/>
                  <a:gd name="T3" fmla="*/ 0 h 183"/>
                  <a:gd name="T4" fmla="*/ 37 w 73"/>
                  <a:gd name="T5" fmla="*/ 183 h 183"/>
                  <a:gd name="T6" fmla="*/ 0 w 73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83">
                    <a:moveTo>
                      <a:pt x="0" y="0"/>
                    </a:moveTo>
                    <a:lnTo>
                      <a:pt x="73" y="0"/>
                    </a:lnTo>
                    <a:lnTo>
                      <a:pt x="37" y="18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44">
                <a:extLst>
                  <a:ext uri="{FF2B5EF4-FFF2-40B4-BE49-F238E27FC236}">
                    <a16:creationId xmlns:a16="http://schemas.microsoft.com/office/drawing/2014/main" id="{75E3E03A-7AC9-4B63-BCBD-4F1FA2BBCFC6}"/>
                  </a:ext>
                </a:extLst>
              </p:cNvPr>
              <p:cNvSpPr/>
              <p:nvPr/>
            </p:nvSpPr>
            <p:spPr bwMode="auto">
              <a:xfrm>
                <a:off x="431801" y="7816850"/>
                <a:ext cx="46038" cy="117475"/>
              </a:xfrm>
              <a:custGeom>
                <a:avLst/>
                <a:gdLst>
                  <a:gd name="T0" fmla="*/ 12 w 12"/>
                  <a:gd name="T1" fmla="*/ 0 h 31"/>
                  <a:gd name="T2" fmla="*/ 0 w 12"/>
                  <a:gd name="T3" fmla="*/ 0 h 31"/>
                  <a:gd name="T4" fmla="*/ 6 w 12"/>
                  <a:gd name="T5" fmla="*/ 31 h 31"/>
                  <a:gd name="T6" fmla="*/ 12 w 12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31">
                    <a:moveTo>
                      <a:pt x="12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545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45">
                <a:extLst>
                  <a:ext uri="{FF2B5EF4-FFF2-40B4-BE49-F238E27FC236}">
                    <a16:creationId xmlns:a16="http://schemas.microsoft.com/office/drawing/2014/main" id="{8327D93F-200F-4FDE-8216-022D7A4EDDBD}"/>
                  </a:ext>
                </a:extLst>
              </p:cNvPr>
              <p:cNvSpPr/>
              <p:nvPr/>
            </p:nvSpPr>
            <p:spPr bwMode="auto">
              <a:xfrm>
                <a:off x="395288" y="5197475"/>
                <a:ext cx="115888" cy="231775"/>
              </a:xfrm>
              <a:custGeom>
                <a:avLst/>
                <a:gdLst>
                  <a:gd name="T0" fmla="*/ 0 w 31"/>
                  <a:gd name="T1" fmla="*/ 62 h 62"/>
                  <a:gd name="T2" fmla="*/ 0 w 31"/>
                  <a:gd name="T3" fmla="*/ 4 h 62"/>
                  <a:gd name="T4" fmla="*/ 4 w 31"/>
                  <a:gd name="T5" fmla="*/ 0 h 62"/>
                  <a:gd name="T6" fmla="*/ 27 w 31"/>
                  <a:gd name="T7" fmla="*/ 0 h 62"/>
                  <a:gd name="T8" fmla="*/ 31 w 31"/>
                  <a:gd name="T9" fmla="*/ 4 h 62"/>
                  <a:gd name="T10" fmla="*/ 31 w 31"/>
                  <a:gd name="T11" fmla="*/ 62 h 62"/>
                  <a:gd name="T12" fmla="*/ 0 w 31"/>
                  <a:gd name="T1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62">
                    <a:moveTo>
                      <a:pt x="0" y="62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31" y="2"/>
                      <a:pt x="31" y="4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0" y="62"/>
                      <a:pt x="0" y="62"/>
                      <a:pt x="0" y="62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Oval 46">
                <a:extLst>
                  <a:ext uri="{FF2B5EF4-FFF2-40B4-BE49-F238E27FC236}">
                    <a16:creationId xmlns:a16="http://schemas.microsoft.com/office/drawing/2014/main" id="{367B91C7-EBBF-43AC-A940-52BB78A65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1" y="5118100"/>
                <a:ext cx="93663" cy="26988"/>
              </a:xfrm>
              <a:prstGeom prst="ellipse">
                <a:avLst/>
              </a:prstGeom>
              <a:solidFill>
                <a:srgbClr val="D854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DBE7E18B-E839-479A-87E7-B499FB38B685}"/>
                  </a:ext>
                </a:extLst>
              </p:cNvPr>
              <p:cNvSpPr/>
              <p:nvPr/>
            </p:nvSpPr>
            <p:spPr bwMode="auto">
              <a:xfrm>
                <a:off x="406401" y="5129213"/>
                <a:ext cx="47625" cy="68263"/>
              </a:xfrm>
              <a:custGeom>
                <a:avLst/>
                <a:gdLst>
                  <a:gd name="T0" fmla="*/ 0 w 13"/>
                  <a:gd name="T1" fmla="*/ 0 h 18"/>
                  <a:gd name="T2" fmla="*/ 0 w 13"/>
                  <a:gd name="T3" fmla="*/ 0 h 18"/>
                  <a:gd name="T4" fmla="*/ 0 w 13"/>
                  <a:gd name="T5" fmla="*/ 18 h 18"/>
                  <a:gd name="T6" fmla="*/ 1 w 13"/>
                  <a:gd name="T7" fmla="*/ 18 h 18"/>
                  <a:gd name="T8" fmla="*/ 13 w 13"/>
                  <a:gd name="T9" fmla="*/ 18 h 18"/>
                  <a:gd name="T10" fmla="*/ 13 w 13"/>
                  <a:gd name="T11" fmla="*/ 4 h 18"/>
                  <a:gd name="T12" fmla="*/ 13 w 13"/>
                  <a:gd name="T13" fmla="*/ 4 h 18"/>
                  <a:gd name="T14" fmla="*/ 0 w 13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1" y="2"/>
                      <a:pt x="0" y="0"/>
                    </a:cubicBezTo>
                  </a:path>
                </a:pathLst>
              </a:custGeom>
              <a:solidFill>
                <a:srgbClr val="C2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7FB059D7-DF70-40CB-BCFC-C6BF641453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88" y="52117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Rectangle 49">
                <a:extLst>
                  <a:ext uri="{FF2B5EF4-FFF2-40B4-BE49-F238E27FC236}">
                    <a16:creationId xmlns:a16="http://schemas.microsoft.com/office/drawing/2014/main" id="{5CF0E5F8-392B-4C5A-9594-061280220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8" y="5429250"/>
                <a:ext cx="58738" cy="2214563"/>
              </a:xfrm>
              <a:prstGeom prst="rect">
                <a:avLst/>
              </a:prstGeom>
              <a:solidFill>
                <a:srgbClr val="E4A7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Rectangle 50">
                <a:extLst>
                  <a:ext uri="{FF2B5EF4-FFF2-40B4-BE49-F238E27FC236}">
                    <a16:creationId xmlns:a16="http://schemas.microsoft.com/office/drawing/2014/main" id="{83809D7D-9C1D-4D6E-BC0A-2F0F7BC99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8" y="5429250"/>
                <a:ext cx="58738" cy="221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61040196-E9A4-47D5-907B-EA4F10F83194}"/>
                  </a:ext>
                </a:extLst>
              </p:cNvPr>
              <p:cNvSpPr/>
              <p:nvPr/>
            </p:nvSpPr>
            <p:spPr bwMode="auto">
              <a:xfrm>
                <a:off x="395288" y="7643813"/>
                <a:ext cx="58738" cy="277813"/>
              </a:xfrm>
              <a:custGeom>
                <a:avLst/>
                <a:gdLst>
                  <a:gd name="T0" fmla="*/ 16 w 16"/>
                  <a:gd name="T1" fmla="*/ 0 h 74"/>
                  <a:gd name="T2" fmla="*/ 0 w 16"/>
                  <a:gd name="T3" fmla="*/ 0 h 74"/>
                  <a:gd name="T4" fmla="*/ 16 w 16"/>
                  <a:gd name="T5" fmla="*/ 74 h 74"/>
                  <a:gd name="T6" fmla="*/ 10 w 16"/>
                  <a:gd name="T7" fmla="*/ 46 h 74"/>
                  <a:gd name="T8" fmla="*/ 12 w 16"/>
                  <a:gd name="T9" fmla="*/ 46 h 74"/>
                  <a:gd name="T10" fmla="*/ 16 w 16"/>
                  <a:gd name="T11" fmla="*/ 46 h 74"/>
                  <a:gd name="T12" fmla="*/ 16 w 16"/>
                  <a:gd name="T1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74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1" y="46"/>
                      <a:pt x="11" y="46"/>
                      <a:pt x="12" y="46"/>
                    </a:cubicBezTo>
                    <a:cubicBezTo>
                      <a:pt x="13" y="46"/>
                      <a:pt x="15" y="46"/>
                      <a:pt x="16" y="46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2A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5F14B160-E0CB-4EB8-8990-DA41FB6DBE6A}"/>
                  </a:ext>
                </a:extLst>
              </p:cNvPr>
              <p:cNvSpPr/>
              <p:nvPr/>
            </p:nvSpPr>
            <p:spPr bwMode="auto">
              <a:xfrm>
                <a:off x="431801" y="7816850"/>
                <a:ext cx="22225" cy="109538"/>
              </a:xfrm>
              <a:custGeom>
                <a:avLst/>
                <a:gdLst>
                  <a:gd name="T0" fmla="*/ 2 w 6"/>
                  <a:gd name="T1" fmla="*/ 0 h 29"/>
                  <a:gd name="T2" fmla="*/ 0 w 6"/>
                  <a:gd name="T3" fmla="*/ 0 h 29"/>
                  <a:gd name="T4" fmla="*/ 6 w 6"/>
                  <a:gd name="T5" fmla="*/ 28 h 29"/>
                  <a:gd name="T6" fmla="*/ 6 w 6"/>
                  <a:gd name="T7" fmla="*/ 29 h 29"/>
                  <a:gd name="T8" fmla="*/ 6 w 6"/>
                  <a:gd name="T9" fmla="*/ 0 h 29"/>
                  <a:gd name="T10" fmla="*/ 2 w 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9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</a:path>
                </a:pathLst>
              </a:custGeom>
              <a:solidFill>
                <a:srgbClr val="4B4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FE41D3B1-9F0A-4D61-AC25-57984A5B461D}"/>
                  </a:ext>
                </a:extLst>
              </p:cNvPr>
              <p:cNvSpPr/>
              <p:nvPr/>
            </p:nvSpPr>
            <p:spPr bwMode="auto">
              <a:xfrm>
                <a:off x="395288" y="5197475"/>
                <a:ext cx="58738" cy="231775"/>
              </a:xfrm>
              <a:custGeom>
                <a:avLst/>
                <a:gdLst>
                  <a:gd name="T0" fmla="*/ 16 w 16"/>
                  <a:gd name="T1" fmla="*/ 0 h 62"/>
                  <a:gd name="T2" fmla="*/ 4 w 16"/>
                  <a:gd name="T3" fmla="*/ 0 h 62"/>
                  <a:gd name="T4" fmla="*/ 3 w 16"/>
                  <a:gd name="T5" fmla="*/ 0 h 62"/>
                  <a:gd name="T6" fmla="*/ 3 w 16"/>
                  <a:gd name="T7" fmla="*/ 0 h 62"/>
                  <a:gd name="T8" fmla="*/ 0 w 16"/>
                  <a:gd name="T9" fmla="*/ 4 h 62"/>
                  <a:gd name="T10" fmla="*/ 0 w 16"/>
                  <a:gd name="T11" fmla="*/ 4 h 62"/>
                  <a:gd name="T12" fmla="*/ 0 w 16"/>
                  <a:gd name="T13" fmla="*/ 4 h 62"/>
                  <a:gd name="T14" fmla="*/ 0 w 16"/>
                  <a:gd name="T15" fmla="*/ 4 h 62"/>
                  <a:gd name="T16" fmla="*/ 0 w 16"/>
                  <a:gd name="T17" fmla="*/ 4 h 62"/>
                  <a:gd name="T18" fmla="*/ 0 w 16"/>
                  <a:gd name="T19" fmla="*/ 4 h 62"/>
                  <a:gd name="T20" fmla="*/ 0 w 16"/>
                  <a:gd name="T21" fmla="*/ 58 h 62"/>
                  <a:gd name="T22" fmla="*/ 0 w 16"/>
                  <a:gd name="T23" fmla="*/ 62 h 62"/>
                  <a:gd name="T24" fmla="*/ 16 w 16"/>
                  <a:gd name="T25" fmla="*/ 62 h 62"/>
                  <a:gd name="T26" fmla="*/ 16 w 16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62">
                    <a:moveTo>
                      <a:pt x="1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F7D26DF6-BC88-4F4B-9C22-6E504A0D07ED}"/>
                  </a:ext>
                </a:extLst>
              </p:cNvPr>
              <p:cNvSpPr/>
              <p:nvPr/>
            </p:nvSpPr>
            <p:spPr bwMode="auto">
              <a:xfrm>
                <a:off x="406401" y="5118100"/>
                <a:ext cx="47625" cy="26988"/>
              </a:xfrm>
              <a:custGeom>
                <a:avLst/>
                <a:gdLst>
                  <a:gd name="T0" fmla="*/ 13 w 13"/>
                  <a:gd name="T1" fmla="*/ 0 h 7"/>
                  <a:gd name="T2" fmla="*/ 0 w 13"/>
                  <a:gd name="T3" fmla="*/ 3 h 7"/>
                  <a:gd name="T4" fmla="*/ 0 w 13"/>
                  <a:gd name="T5" fmla="*/ 3 h 7"/>
                  <a:gd name="T6" fmla="*/ 0 w 13"/>
                  <a:gd name="T7" fmla="*/ 3 h 7"/>
                  <a:gd name="T8" fmla="*/ 0 w 13"/>
                  <a:gd name="T9" fmla="*/ 3 h 7"/>
                  <a:gd name="T10" fmla="*/ 13 w 13"/>
                  <a:gd name="T11" fmla="*/ 7 h 7"/>
                  <a:gd name="T12" fmla="*/ 13 w 13"/>
                  <a:gd name="T13" fmla="*/ 7 h 7"/>
                  <a:gd name="T14" fmla="*/ 13 w 13"/>
                  <a:gd name="T15" fmla="*/ 0 h 7"/>
                  <a:gd name="T16" fmla="*/ 13 w 13"/>
                  <a:gd name="T17" fmla="*/ 0 h 7"/>
                  <a:gd name="T18" fmla="*/ 13 w 13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cubicBezTo>
                      <a:pt x="6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6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C2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10">
                <a:extLst>
                  <a:ext uri="{FF2B5EF4-FFF2-40B4-BE49-F238E27FC236}">
                    <a16:creationId xmlns:a16="http://schemas.microsoft.com/office/drawing/2014/main" id="{CE607F94-69FD-4E3A-B092-7544B6E21C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5363" y="5381625"/>
                <a:ext cx="2019300" cy="2454275"/>
              </a:xfrm>
              <a:custGeom>
                <a:avLst/>
                <a:gdLst>
                  <a:gd name="T0" fmla="*/ 538 w 538"/>
                  <a:gd name="T1" fmla="*/ 619 h 654"/>
                  <a:gd name="T2" fmla="*/ 503 w 538"/>
                  <a:gd name="T3" fmla="*/ 654 h 654"/>
                  <a:gd name="T4" fmla="*/ 269 w 538"/>
                  <a:gd name="T5" fmla="*/ 654 h 654"/>
                  <a:gd name="T6" fmla="*/ 269 w 538"/>
                  <a:gd name="T7" fmla="*/ 626 h 654"/>
                  <a:gd name="T8" fmla="*/ 6 w 538"/>
                  <a:gd name="T9" fmla="*/ 626 h 654"/>
                  <a:gd name="T10" fmla="*/ 0 w 538"/>
                  <a:gd name="T11" fmla="*/ 625 h 654"/>
                  <a:gd name="T12" fmla="*/ 34 w 538"/>
                  <a:gd name="T13" fmla="*/ 654 h 654"/>
                  <a:gd name="T14" fmla="*/ 503 w 538"/>
                  <a:gd name="T15" fmla="*/ 654 h 654"/>
                  <a:gd name="T16" fmla="*/ 538 w 538"/>
                  <a:gd name="T17" fmla="*/ 619 h 654"/>
                  <a:gd name="T18" fmla="*/ 538 w 538"/>
                  <a:gd name="T19" fmla="*/ 619 h 654"/>
                  <a:gd name="T20" fmla="*/ 538 w 538"/>
                  <a:gd name="T21" fmla="*/ 34 h 654"/>
                  <a:gd name="T22" fmla="*/ 538 w 538"/>
                  <a:gd name="T23" fmla="*/ 34 h 654"/>
                  <a:gd name="T24" fmla="*/ 538 w 538"/>
                  <a:gd name="T25" fmla="*/ 34 h 654"/>
                  <a:gd name="T26" fmla="*/ 538 w 538"/>
                  <a:gd name="T27" fmla="*/ 34 h 654"/>
                  <a:gd name="T28" fmla="*/ 538 w 538"/>
                  <a:gd name="T29" fmla="*/ 34 h 654"/>
                  <a:gd name="T30" fmla="*/ 538 w 538"/>
                  <a:gd name="T31" fmla="*/ 34 h 654"/>
                  <a:gd name="T32" fmla="*/ 538 w 538"/>
                  <a:gd name="T33" fmla="*/ 34 h 654"/>
                  <a:gd name="T34" fmla="*/ 538 w 538"/>
                  <a:gd name="T35" fmla="*/ 34 h 654"/>
                  <a:gd name="T36" fmla="*/ 538 w 538"/>
                  <a:gd name="T37" fmla="*/ 34 h 654"/>
                  <a:gd name="T38" fmla="*/ 538 w 538"/>
                  <a:gd name="T39" fmla="*/ 34 h 654"/>
                  <a:gd name="T40" fmla="*/ 538 w 538"/>
                  <a:gd name="T41" fmla="*/ 34 h 654"/>
                  <a:gd name="T42" fmla="*/ 538 w 538"/>
                  <a:gd name="T43" fmla="*/ 34 h 654"/>
                  <a:gd name="T44" fmla="*/ 538 w 538"/>
                  <a:gd name="T45" fmla="*/ 34 h 654"/>
                  <a:gd name="T46" fmla="*/ 538 w 538"/>
                  <a:gd name="T47" fmla="*/ 34 h 654"/>
                  <a:gd name="T48" fmla="*/ 538 w 538"/>
                  <a:gd name="T49" fmla="*/ 34 h 654"/>
                  <a:gd name="T50" fmla="*/ 538 w 538"/>
                  <a:gd name="T51" fmla="*/ 34 h 654"/>
                  <a:gd name="T52" fmla="*/ 538 w 538"/>
                  <a:gd name="T53" fmla="*/ 34 h 654"/>
                  <a:gd name="T54" fmla="*/ 538 w 538"/>
                  <a:gd name="T55" fmla="*/ 34 h 654"/>
                  <a:gd name="T56" fmla="*/ 538 w 538"/>
                  <a:gd name="T57" fmla="*/ 34 h 654"/>
                  <a:gd name="T58" fmla="*/ 538 w 538"/>
                  <a:gd name="T59" fmla="*/ 34 h 654"/>
                  <a:gd name="T60" fmla="*/ 538 w 538"/>
                  <a:gd name="T61" fmla="*/ 34 h 654"/>
                  <a:gd name="T62" fmla="*/ 538 w 538"/>
                  <a:gd name="T63" fmla="*/ 34 h 654"/>
                  <a:gd name="T64" fmla="*/ 538 w 538"/>
                  <a:gd name="T65" fmla="*/ 34 h 654"/>
                  <a:gd name="T66" fmla="*/ 538 w 538"/>
                  <a:gd name="T67" fmla="*/ 34 h 654"/>
                  <a:gd name="T68" fmla="*/ 538 w 538"/>
                  <a:gd name="T69" fmla="*/ 33 h 654"/>
                  <a:gd name="T70" fmla="*/ 538 w 538"/>
                  <a:gd name="T71" fmla="*/ 33 h 654"/>
                  <a:gd name="T72" fmla="*/ 538 w 538"/>
                  <a:gd name="T73" fmla="*/ 33 h 654"/>
                  <a:gd name="T74" fmla="*/ 538 w 538"/>
                  <a:gd name="T75" fmla="*/ 33 h 654"/>
                  <a:gd name="T76" fmla="*/ 538 w 538"/>
                  <a:gd name="T77" fmla="*/ 33 h 654"/>
                  <a:gd name="T78" fmla="*/ 538 w 538"/>
                  <a:gd name="T79" fmla="*/ 33 h 654"/>
                  <a:gd name="T80" fmla="*/ 538 w 538"/>
                  <a:gd name="T81" fmla="*/ 33 h 654"/>
                  <a:gd name="T82" fmla="*/ 538 w 538"/>
                  <a:gd name="T83" fmla="*/ 33 h 654"/>
                  <a:gd name="T84" fmla="*/ 538 w 538"/>
                  <a:gd name="T85" fmla="*/ 33 h 654"/>
                  <a:gd name="T86" fmla="*/ 538 w 538"/>
                  <a:gd name="T87" fmla="*/ 33 h 654"/>
                  <a:gd name="T88" fmla="*/ 538 w 538"/>
                  <a:gd name="T89" fmla="*/ 33 h 654"/>
                  <a:gd name="T90" fmla="*/ 538 w 538"/>
                  <a:gd name="T91" fmla="*/ 33 h 654"/>
                  <a:gd name="T92" fmla="*/ 538 w 538"/>
                  <a:gd name="T93" fmla="*/ 33 h 654"/>
                  <a:gd name="T94" fmla="*/ 538 w 538"/>
                  <a:gd name="T95" fmla="*/ 33 h 654"/>
                  <a:gd name="T96" fmla="*/ 538 w 538"/>
                  <a:gd name="T97" fmla="*/ 33 h 654"/>
                  <a:gd name="T98" fmla="*/ 510 w 538"/>
                  <a:gd name="T99" fmla="*/ 0 h 654"/>
                  <a:gd name="T100" fmla="*/ 510 w 538"/>
                  <a:gd name="T101" fmla="*/ 0 h 654"/>
                  <a:gd name="T102" fmla="*/ 538 w 538"/>
                  <a:gd name="T103" fmla="*/ 33 h 654"/>
                  <a:gd name="T104" fmla="*/ 510 w 538"/>
                  <a:gd name="T105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8" h="654">
                    <a:moveTo>
                      <a:pt x="538" y="619"/>
                    </a:moveTo>
                    <a:cubicBezTo>
                      <a:pt x="538" y="638"/>
                      <a:pt x="523" y="654"/>
                      <a:pt x="503" y="654"/>
                    </a:cubicBezTo>
                    <a:cubicBezTo>
                      <a:pt x="269" y="654"/>
                      <a:pt x="269" y="654"/>
                      <a:pt x="269" y="654"/>
                    </a:cubicBezTo>
                    <a:cubicBezTo>
                      <a:pt x="269" y="626"/>
                      <a:pt x="269" y="626"/>
                      <a:pt x="269" y="626"/>
                    </a:cubicBezTo>
                    <a:cubicBezTo>
                      <a:pt x="6" y="626"/>
                      <a:pt x="6" y="626"/>
                      <a:pt x="6" y="626"/>
                    </a:cubicBezTo>
                    <a:cubicBezTo>
                      <a:pt x="4" y="626"/>
                      <a:pt x="2" y="626"/>
                      <a:pt x="0" y="625"/>
                    </a:cubicBezTo>
                    <a:cubicBezTo>
                      <a:pt x="3" y="641"/>
                      <a:pt x="17" y="654"/>
                      <a:pt x="34" y="654"/>
                    </a:cubicBezTo>
                    <a:cubicBezTo>
                      <a:pt x="503" y="654"/>
                      <a:pt x="503" y="654"/>
                      <a:pt x="503" y="654"/>
                    </a:cubicBezTo>
                    <a:cubicBezTo>
                      <a:pt x="523" y="654"/>
                      <a:pt x="538" y="638"/>
                      <a:pt x="538" y="619"/>
                    </a:cubicBezTo>
                    <a:cubicBezTo>
                      <a:pt x="538" y="619"/>
                      <a:pt x="538" y="619"/>
                      <a:pt x="538" y="619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4"/>
                    </a:moveTo>
                    <a:cubicBezTo>
                      <a:pt x="538" y="34"/>
                      <a:pt x="538" y="34"/>
                      <a:pt x="538" y="34"/>
                    </a:cubicBezTo>
                    <a:cubicBezTo>
                      <a:pt x="538" y="34"/>
                      <a:pt x="538" y="34"/>
                      <a:pt x="538" y="34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38" y="33"/>
                    </a:moveTo>
                    <a:cubicBezTo>
                      <a:pt x="538" y="33"/>
                      <a:pt x="538" y="33"/>
                      <a:pt x="538" y="33"/>
                    </a:cubicBezTo>
                    <a:cubicBezTo>
                      <a:pt x="538" y="33"/>
                      <a:pt x="538" y="33"/>
                      <a:pt x="538" y="33"/>
                    </a:cubicBezTo>
                    <a:moveTo>
                      <a:pt x="510" y="0"/>
                    </a:moveTo>
                    <a:cubicBezTo>
                      <a:pt x="510" y="0"/>
                      <a:pt x="510" y="0"/>
                      <a:pt x="510" y="0"/>
                    </a:cubicBezTo>
                    <a:cubicBezTo>
                      <a:pt x="526" y="3"/>
                      <a:pt x="538" y="16"/>
                      <a:pt x="538" y="33"/>
                    </a:cubicBezTo>
                    <a:cubicBezTo>
                      <a:pt x="538" y="16"/>
                      <a:pt x="526" y="3"/>
                      <a:pt x="51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111">
                <a:extLst>
                  <a:ext uri="{FF2B5EF4-FFF2-40B4-BE49-F238E27FC236}">
                    <a16:creationId xmlns:a16="http://schemas.microsoft.com/office/drawing/2014/main" id="{7D76CD3A-0B23-4260-B1F7-09C4A754D127}"/>
                  </a:ext>
                </a:extLst>
              </p:cNvPr>
              <p:cNvSpPr/>
              <p:nvPr/>
            </p:nvSpPr>
            <p:spPr bwMode="auto">
              <a:xfrm>
                <a:off x="1171576" y="5230813"/>
                <a:ext cx="123825" cy="41275"/>
              </a:xfrm>
              <a:custGeom>
                <a:avLst/>
                <a:gdLst>
                  <a:gd name="T0" fmla="*/ 16 w 33"/>
                  <a:gd name="T1" fmla="*/ 0 h 11"/>
                  <a:gd name="T2" fmla="*/ 0 w 33"/>
                  <a:gd name="T3" fmla="*/ 11 h 11"/>
                  <a:gd name="T4" fmla="*/ 33 w 33"/>
                  <a:gd name="T5" fmla="*/ 11 h 11"/>
                  <a:gd name="T6" fmla="*/ 16 w 3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1">
                    <a:moveTo>
                      <a:pt x="16" y="0"/>
                    </a:moveTo>
                    <a:cubicBezTo>
                      <a:pt x="9" y="0"/>
                      <a:pt x="3" y="5"/>
                      <a:pt x="0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5"/>
                      <a:pt x="24" y="0"/>
                      <a:pt x="16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12">
                <a:extLst>
                  <a:ext uri="{FF2B5EF4-FFF2-40B4-BE49-F238E27FC236}">
                    <a16:creationId xmlns:a16="http://schemas.microsoft.com/office/drawing/2014/main" id="{E1E90B09-38EA-439A-BB3A-36C32D8E9DB0}"/>
                  </a:ext>
                </a:extLst>
              </p:cNvPr>
              <p:cNvSpPr/>
              <p:nvPr/>
            </p:nvSpPr>
            <p:spPr bwMode="auto">
              <a:xfrm>
                <a:off x="2189163" y="5260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13">
                <a:extLst>
                  <a:ext uri="{FF2B5EF4-FFF2-40B4-BE49-F238E27FC236}">
                    <a16:creationId xmlns:a16="http://schemas.microsoft.com/office/drawing/2014/main" id="{B468FBE1-7FE5-4713-BC45-F937971FC7E4}"/>
                  </a:ext>
                </a:extLst>
              </p:cNvPr>
              <p:cNvSpPr/>
              <p:nvPr/>
            </p:nvSpPr>
            <p:spPr bwMode="auto">
              <a:xfrm>
                <a:off x="2627313" y="5245100"/>
                <a:ext cx="15875" cy="15875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1"/>
                      <a:pt x="3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2" y="1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14">
                <a:extLst>
                  <a:ext uri="{FF2B5EF4-FFF2-40B4-BE49-F238E27FC236}">
                    <a16:creationId xmlns:a16="http://schemas.microsoft.com/office/drawing/2014/main" id="{BF9BEDAF-8ACE-4CAC-9D32-3D1429E092F7}"/>
                  </a:ext>
                </a:extLst>
              </p:cNvPr>
              <p:cNvSpPr/>
              <p:nvPr/>
            </p:nvSpPr>
            <p:spPr bwMode="auto">
              <a:xfrm>
                <a:off x="1847851" y="5230813"/>
                <a:ext cx="115888" cy="41275"/>
              </a:xfrm>
              <a:custGeom>
                <a:avLst/>
                <a:gdLst>
                  <a:gd name="T0" fmla="*/ 17 w 31"/>
                  <a:gd name="T1" fmla="*/ 0 h 11"/>
                  <a:gd name="T2" fmla="*/ 0 w 31"/>
                  <a:gd name="T3" fmla="*/ 11 h 11"/>
                  <a:gd name="T4" fmla="*/ 31 w 31"/>
                  <a:gd name="T5" fmla="*/ 11 h 11"/>
                  <a:gd name="T6" fmla="*/ 31 w 31"/>
                  <a:gd name="T7" fmla="*/ 8 h 11"/>
                  <a:gd name="T8" fmla="*/ 17 w 3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1">
                    <a:moveTo>
                      <a:pt x="17" y="0"/>
                    </a:moveTo>
                    <a:cubicBezTo>
                      <a:pt x="9" y="0"/>
                      <a:pt x="3" y="5"/>
                      <a:pt x="0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8" y="3"/>
                      <a:pt x="23" y="0"/>
                      <a:pt x="17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15">
                <a:extLst>
                  <a:ext uri="{FF2B5EF4-FFF2-40B4-BE49-F238E27FC236}">
                    <a16:creationId xmlns:a16="http://schemas.microsoft.com/office/drawing/2014/main" id="{F7A3061B-28A5-48AE-8FFA-FD8C78E9E4AA}"/>
                  </a:ext>
                </a:extLst>
              </p:cNvPr>
              <p:cNvSpPr/>
              <p:nvPr/>
            </p:nvSpPr>
            <p:spPr bwMode="auto">
              <a:xfrm>
                <a:off x="1622426" y="5230813"/>
                <a:ext cx="123825" cy="41275"/>
              </a:xfrm>
              <a:custGeom>
                <a:avLst/>
                <a:gdLst>
                  <a:gd name="T0" fmla="*/ 17 w 33"/>
                  <a:gd name="T1" fmla="*/ 0 h 11"/>
                  <a:gd name="T2" fmla="*/ 0 w 33"/>
                  <a:gd name="T3" fmla="*/ 11 h 11"/>
                  <a:gd name="T4" fmla="*/ 33 w 33"/>
                  <a:gd name="T5" fmla="*/ 11 h 11"/>
                  <a:gd name="T6" fmla="*/ 17 w 3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1">
                    <a:moveTo>
                      <a:pt x="17" y="0"/>
                    </a:moveTo>
                    <a:cubicBezTo>
                      <a:pt x="9" y="0"/>
                      <a:pt x="3" y="5"/>
                      <a:pt x="0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5"/>
                      <a:pt x="24" y="0"/>
                      <a:pt x="17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16">
                <a:extLst>
                  <a:ext uri="{FF2B5EF4-FFF2-40B4-BE49-F238E27FC236}">
                    <a16:creationId xmlns:a16="http://schemas.microsoft.com/office/drawing/2014/main" id="{3B1E9D4F-EFAB-4A1E-B34A-5878AFFFB364}"/>
                  </a:ext>
                </a:extLst>
              </p:cNvPr>
              <p:cNvSpPr/>
              <p:nvPr/>
            </p:nvSpPr>
            <p:spPr bwMode="auto">
              <a:xfrm>
                <a:off x="1397001" y="5230813"/>
                <a:ext cx="123825" cy="41275"/>
              </a:xfrm>
              <a:custGeom>
                <a:avLst/>
                <a:gdLst>
                  <a:gd name="T0" fmla="*/ 17 w 33"/>
                  <a:gd name="T1" fmla="*/ 0 h 11"/>
                  <a:gd name="T2" fmla="*/ 0 w 33"/>
                  <a:gd name="T3" fmla="*/ 11 h 11"/>
                  <a:gd name="T4" fmla="*/ 33 w 33"/>
                  <a:gd name="T5" fmla="*/ 11 h 11"/>
                  <a:gd name="T6" fmla="*/ 17 w 3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1">
                    <a:moveTo>
                      <a:pt x="17" y="0"/>
                    </a:moveTo>
                    <a:cubicBezTo>
                      <a:pt x="9" y="0"/>
                      <a:pt x="3" y="5"/>
                      <a:pt x="0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5"/>
                      <a:pt x="24" y="0"/>
                      <a:pt x="17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17">
                <a:extLst>
                  <a:ext uri="{FF2B5EF4-FFF2-40B4-BE49-F238E27FC236}">
                    <a16:creationId xmlns:a16="http://schemas.microsoft.com/office/drawing/2014/main" id="{19A8F56A-119E-4DFE-9F56-24864E275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5501" y="5230813"/>
                <a:ext cx="919163" cy="2473325"/>
              </a:xfrm>
              <a:custGeom>
                <a:avLst/>
                <a:gdLst>
                  <a:gd name="T0" fmla="*/ 245 w 245"/>
                  <a:gd name="T1" fmla="*/ 74 h 659"/>
                  <a:gd name="T2" fmla="*/ 245 w 245"/>
                  <a:gd name="T3" fmla="*/ 659 h 659"/>
                  <a:gd name="T4" fmla="*/ 245 w 245"/>
                  <a:gd name="T5" fmla="*/ 74 h 659"/>
                  <a:gd name="T6" fmla="*/ 245 w 245"/>
                  <a:gd name="T7" fmla="*/ 74 h 659"/>
                  <a:gd name="T8" fmla="*/ 245 w 245"/>
                  <a:gd name="T9" fmla="*/ 74 h 659"/>
                  <a:gd name="T10" fmla="*/ 245 w 245"/>
                  <a:gd name="T11" fmla="*/ 74 h 659"/>
                  <a:gd name="T12" fmla="*/ 245 w 245"/>
                  <a:gd name="T13" fmla="*/ 74 h 659"/>
                  <a:gd name="T14" fmla="*/ 245 w 245"/>
                  <a:gd name="T15" fmla="*/ 74 h 659"/>
                  <a:gd name="T16" fmla="*/ 245 w 245"/>
                  <a:gd name="T17" fmla="*/ 74 h 659"/>
                  <a:gd name="T18" fmla="*/ 245 w 245"/>
                  <a:gd name="T19" fmla="*/ 74 h 659"/>
                  <a:gd name="T20" fmla="*/ 245 w 245"/>
                  <a:gd name="T21" fmla="*/ 74 h 659"/>
                  <a:gd name="T22" fmla="*/ 245 w 245"/>
                  <a:gd name="T23" fmla="*/ 74 h 659"/>
                  <a:gd name="T24" fmla="*/ 245 w 245"/>
                  <a:gd name="T25" fmla="*/ 74 h 659"/>
                  <a:gd name="T26" fmla="*/ 245 w 245"/>
                  <a:gd name="T27" fmla="*/ 73 h 659"/>
                  <a:gd name="T28" fmla="*/ 245 w 245"/>
                  <a:gd name="T29" fmla="*/ 73 h 659"/>
                  <a:gd name="T30" fmla="*/ 245 w 245"/>
                  <a:gd name="T31" fmla="*/ 73 h 659"/>
                  <a:gd name="T32" fmla="*/ 245 w 245"/>
                  <a:gd name="T33" fmla="*/ 73 h 659"/>
                  <a:gd name="T34" fmla="*/ 245 w 245"/>
                  <a:gd name="T35" fmla="*/ 73 h 659"/>
                  <a:gd name="T36" fmla="*/ 245 w 245"/>
                  <a:gd name="T37" fmla="*/ 73 h 659"/>
                  <a:gd name="T38" fmla="*/ 245 w 245"/>
                  <a:gd name="T39" fmla="*/ 73 h 659"/>
                  <a:gd name="T40" fmla="*/ 245 w 245"/>
                  <a:gd name="T41" fmla="*/ 73 h 659"/>
                  <a:gd name="T42" fmla="*/ 245 w 245"/>
                  <a:gd name="T43" fmla="*/ 73 h 659"/>
                  <a:gd name="T44" fmla="*/ 11 w 245"/>
                  <a:gd name="T45" fmla="*/ 0 h 659"/>
                  <a:gd name="T46" fmla="*/ 0 w 245"/>
                  <a:gd name="T47" fmla="*/ 4 h 659"/>
                  <a:gd name="T48" fmla="*/ 25 w 245"/>
                  <a:gd name="T49" fmla="*/ 8 h 659"/>
                  <a:gd name="T50" fmla="*/ 71 w 245"/>
                  <a:gd name="T51" fmla="*/ 0 h 659"/>
                  <a:gd name="T52" fmla="*/ 61 w 245"/>
                  <a:gd name="T53" fmla="*/ 4 h 659"/>
                  <a:gd name="T54" fmla="*/ 86 w 245"/>
                  <a:gd name="T55" fmla="*/ 8 h 659"/>
                  <a:gd name="T56" fmla="*/ 71 w 245"/>
                  <a:gd name="T57" fmla="*/ 0 h 659"/>
                  <a:gd name="T58" fmla="*/ 181 w 245"/>
                  <a:gd name="T59" fmla="*/ 4 h 659"/>
                  <a:gd name="T60" fmla="*/ 191 w 245"/>
                  <a:gd name="T61" fmla="*/ 0 h 659"/>
                  <a:gd name="T62" fmla="*/ 209 w 245"/>
                  <a:gd name="T63" fmla="*/ 23 h 659"/>
                  <a:gd name="T64" fmla="*/ 209 w 245"/>
                  <a:gd name="T65" fmla="*/ 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5" h="659"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659"/>
                      <a:pt x="245" y="659"/>
                      <a:pt x="245" y="659"/>
                    </a:cubicBezTo>
                    <a:cubicBezTo>
                      <a:pt x="245" y="659"/>
                      <a:pt x="245" y="659"/>
                      <a:pt x="245" y="659"/>
                    </a:cubicBez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4"/>
                    </a:moveTo>
                    <a:cubicBezTo>
                      <a:pt x="245" y="74"/>
                      <a:pt x="245" y="74"/>
                      <a:pt x="245" y="74"/>
                    </a:cubicBezTo>
                    <a:cubicBezTo>
                      <a:pt x="245" y="74"/>
                      <a:pt x="245" y="74"/>
                      <a:pt x="245" y="74"/>
                    </a:cubicBezTo>
                    <a:moveTo>
                      <a:pt x="245" y="73"/>
                    </a:moveTo>
                    <a:cubicBezTo>
                      <a:pt x="245" y="73"/>
                      <a:pt x="245" y="74"/>
                      <a:pt x="245" y="74"/>
                    </a:cubicBezTo>
                    <a:cubicBezTo>
                      <a:pt x="245" y="74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245" y="73"/>
                    </a:moveTo>
                    <a:cubicBezTo>
                      <a:pt x="245" y="73"/>
                      <a:pt x="245" y="73"/>
                      <a:pt x="245" y="73"/>
                    </a:cubicBezTo>
                    <a:cubicBezTo>
                      <a:pt x="245" y="73"/>
                      <a:pt x="245" y="73"/>
                      <a:pt x="245" y="73"/>
                    </a:cubicBezTo>
                    <a:moveTo>
                      <a:pt x="11" y="0"/>
                    </a:moveTo>
                    <a:cubicBezTo>
                      <a:pt x="7" y="0"/>
                      <a:pt x="3" y="1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1"/>
                      <a:pt x="7" y="0"/>
                      <a:pt x="11" y="0"/>
                    </a:cubicBezTo>
                    <a:cubicBezTo>
                      <a:pt x="17" y="0"/>
                      <a:pt x="22" y="3"/>
                      <a:pt x="25" y="8"/>
                    </a:cubicBezTo>
                    <a:cubicBezTo>
                      <a:pt x="22" y="3"/>
                      <a:pt x="17" y="0"/>
                      <a:pt x="11" y="0"/>
                    </a:cubicBezTo>
                    <a:moveTo>
                      <a:pt x="71" y="0"/>
                    </a:moveTo>
                    <a:cubicBezTo>
                      <a:pt x="67" y="0"/>
                      <a:pt x="63" y="1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3" y="1"/>
                      <a:pt x="67" y="0"/>
                      <a:pt x="71" y="0"/>
                    </a:cubicBezTo>
                    <a:cubicBezTo>
                      <a:pt x="77" y="0"/>
                      <a:pt x="82" y="3"/>
                      <a:pt x="8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2" y="3"/>
                      <a:pt x="77" y="0"/>
                      <a:pt x="71" y="0"/>
                    </a:cubicBezTo>
                    <a:moveTo>
                      <a:pt x="191" y="0"/>
                    </a:moveTo>
                    <a:cubicBezTo>
                      <a:pt x="187" y="0"/>
                      <a:pt x="184" y="1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4" y="1"/>
                      <a:pt x="187" y="0"/>
                      <a:pt x="191" y="0"/>
                    </a:cubicBezTo>
                    <a:cubicBezTo>
                      <a:pt x="201" y="0"/>
                      <a:pt x="209" y="8"/>
                      <a:pt x="209" y="18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18"/>
                      <a:pt x="209" y="18"/>
                      <a:pt x="209" y="18"/>
                    </a:cubicBezTo>
                    <a:cubicBezTo>
                      <a:pt x="209" y="8"/>
                      <a:pt x="201" y="0"/>
                      <a:pt x="191" y="0"/>
                    </a:cubicBezTo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18">
                <a:extLst>
                  <a:ext uri="{FF2B5EF4-FFF2-40B4-BE49-F238E27FC236}">
                    <a16:creationId xmlns:a16="http://schemas.microsoft.com/office/drawing/2014/main" id="{301DB564-75A6-4E05-B3A9-116E0EC2B15D}"/>
                  </a:ext>
                </a:extLst>
              </p:cNvPr>
              <p:cNvSpPr/>
              <p:nvPr/>
            </p:nvSpPr>
            <p:spPr bwMode="auto">
              <a:xfrm>
                <a:off x="2005013" y="5381625"/>
                <a:ext cx="1009650" cy="2454275"/>
              </a:xfrm>
              <a:custGeom>
                <a:avLst/>
                <a:gdLst>
                  <a:gd name="T0" fmla="*/ 241 w 269"/>
                  <a:gd name="T1" fmla="*/ 5 h 654"/>
                  <a:gd name="T2" fmla="*/ 241 w 269"/>
                  <a:gd name="T3" fmla="*/ 5 h 654"/>
                  <a:gd name="T4" fmla="*/ 241 w 269"/>
                  <a:gd name="T5" fmla="*/ 5 h 654"/>
                  <a:gd name="T6" fmla="*/ 241 w 269"/>
                  <a:gd name="T7" fmla="*/ 5 h 654"/>
                  <a:gd name="T8" fmla="*/ 241 w 269"/>
                  <a:gd name="T9" fmla="*/ 5 h 654"/>
                  <a:gd name="T10" fmla="*/ 241 w 269"/>
                  <a:gd name="T11" fmla="*/ 5 h 654"/>
                  <a:gd name="T12" fmla="*/ 241 w 269"/>
                  <a:gd name="T13" fmla="*/ 6 h 654"/>
                  <a:gd name="T14" fmla="*/ 241 w 269"/>
                  <a:gd name="T15" fmla="*/ 6 h 654"/>
                  <a:gd name="T16" fmla="*/ 241 w 269"/>
                  <a:gd name="T17" fmla="*/ 6 h 654"/>
                  <a:gd name="T18" fmla="*/ 241 w 269"/>
                  <a:gd name="T19" fmla="*/ 6 h 654"/>
                  <a:gd name="T20" fmla="*/ 241 w 269"/>
                  <a:gd name="T21" fmla="*/ 6 h 654"/>
                  <a:gd name="T22" fmla="*/ 241 w 269"/>
                  <a:gd name="T23" fmla="*/ 6 h 654"/>
                  <a:gd name="T24" fmla="*/ 241 w 269"/>
                  <a:gd name="T25" fmla="*/ 6 h 654"/>
                  <a:gd name="T26" fmla="*/ 241 w 269"/>
                  <a:gd name="T27" fmla="*/ 6 h 654"/>
                  <a:gd name="T28" fmla="*/ 241 w 269"/>
                  <a:gd name="T29" fmla="*/ 591 h 654"/>
                  <a:gd name="T30" fmla="*/ 206 w 269"/>
                  <a:gd name="T31" fmla="*/ 626 h 654"/>
                  <a:gd name="T32" fmla="*/ 0 w 269"/>
                  <a:gd name="T33" fmla="*/ 654 h 654"/>
                  <a:gd name="T34" fmla="*/ 269 w 269"/>
                  <a:gd name="T35" fmla="*/ 619 h 654"/>
                  <a:gd name="T36" fmla="*/ 269 w 269"/>
                  <a:gd name="T37" fmla="*/ 34 h 654"/>
                  <a:gd name="T38" fmla="*/ 269 w 269"/>
                  <a:gd name="T39" fmla="*/ 34 h 654"/>
                  <a:gd name="T40" fmla="*/ 269 w 269"/>
                  <a:gd name="T41" fmla="*/ 34 h 654"/>
                  <a:gd name="T42" fmla="*/ 269 w 269"/>
                  <a:gd name="T43" fmla="*/ 34 h 654"/>
                  <a:gd name="T44" fmla="*/ 269 w 269"/>
                  <a:gd name="T45" fmla="*/ 34 h 654"/>
                  <a:gd name="T46" fmla="*/ 269 w 269"/>
                  <a:gd name="T47" fmla="*/ 34 h 654"/>
                  <a:gd name="T48" fmla="*/ 269 w 269"/>
                  <a:gd name="T49" fmla="*/ 34 h 654"/>
                  <a:gd name="T50" fmla="*/ 269 w 269"/>
                  <a:gd name="T51" fmla="*/ 34 h 654"/>
                  <a:gd name="T52" fmla="*/ 269 w 269"/>
                  <a:gd name="T53" fmla="*/ 33 h 654"/>
                  <a:gd name="T54" fmla="*/ 269 w 269"/>
                  <a:gd name="T55" fmla="*/ 33 h 654"/>
                  <a:gd name="T56" fmla="*/ 269 w 269"/>
                  <a:gd name="T57" fmla="*/ 33 h 654"/>
                  <a:gd name="T58" fmla="*/ 269 w 269"/>
                  <a:gd name="T59" fmla="*/ 33 h 654"/>
                  <a:gd name="T60" fmla="*/ 269 w 269"/>
                  <a:gd name="T61" fmla="*/ 33 h 654"/>
                  <a:gd name="T62" fmla="*/ 269 w 269"/>
                  <a:gd name="T63" fmla="*/ 3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9" h="654">
                    <a:moveTo>
                      <a:pt x="241" y="0"/>
                    </a:moveTo>
                    <a:cubicBezTo>
                      <a:pt x="241" y="2"/>
                      <a:pt x="241" y="3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5"/>
                      <a:pt x="241" y="5"/>
                    </a:cubicBezTo>
                    <a:cubicBezTo>
                      <a:pt x="241" y="5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591"/>
                      <a:pt x="241" y="591"/>
                      <a:pt x="241" y="591"/>
                    </a:cubicBezTo>
                    <a:cubicBezTo>
                      <a:pt x="241" y="591"/>
                      <a:pt x="241" y="591"/>
                      <a:pt x="241" y="591"/>
                    </a:cubicBezTo>
                    <a:cubicBezTo>
                      <a:pt x="241" y="610"/>
                      <a:pt x="226" y="626"/>
                      <a:pt x="206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234" y="654"/>
                      <a:pt x="234" y="654"/>
                      <a:pt x="234" y="654"/>
                    </a:cubicBezTo>
                    <a:cubicBezTo>
                      <a:pt x="254" y="654"/>
                      <a:pt x="269" y="638"/>
                      <a:pt x="269" y="619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33"/>
                      <a:pt x="269" y="33"/>
                      <a:pt x="269" y="33"/>
                    </a:cubicBezTo>
                    <a:cubicBezTo>
                      <a:pt x="269" y="16"/>
                      <a:pt x="257" y="3"/>
                      <a:pt x="241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19">
                <a:extLst>
                  <a:ext uri="{FF2B5EF4-FFF2-40B4-BE49-F238E27FC236}">
                    <a16:creationId xmlns:a16="http://schemas.microsoft.com/office/drawing/2014/main" id="{1A5B57DE-D4A8-43AC-AC79-07C0B233EEBA}"/>
                  </a:ext>
                </a:extLst>
              </p:cNvPr>
              <p:cNvSpPr/>
              <p:nvPr/>
            </p:nvSpPr>
            <p:spPr bwMode="auto">
              <a:xfrm>
                <a:off x="2549526" y="5230813"/>
                <a:ext cx="77788" cy="14288"/>
              </a:xfrm>
              <a:custGeom>
                <a:avLst/>
                <a:gdLst>
                  <a:gd name="T0" fmla="*/ 10 w 21"/>
                  <a:gd name="T1" fmla="*/ 0 h 4"/>
                  <a:gd name="T2" fmla="*/ 0 w 21"/>
                  <a:gd name="T3" fmla="*/ 4 h 4"/>
                  <a:gd name="T4" fmla="*/ 0 w 21"/>
                  <a:gd name="T5" fmla="*/ 4 h 4"/>
                  <a:gd name="T6" fmla="*/ 10 w 21"/>
                  <a:gd name="T7" fmla="*/ 0 h 4"/>
                  <a:gd name="T8" fmla="*/ 21 w 21"/>
                  <a:gd name="T9" fmla="*/ 4 h 4"/>
                  <a:gd name="T10" fmla="*/ 10 w 2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4">
                    <a:moveTo>
                      <a:pt x="10" y="0"/>
                    </a:moveTo>
                    <a:cubicBezTo>
                      <a:pt x="6" y="0"/>
                      <a:pt x="3" y="1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1"/>
                      <a:pt x="6" y="0"/>
                      <a:pt x="10" y="0"/>
                    </a:cubicBezTo>
                    <a:cubicBezTo>
                      <a:pt x="14" y="0"/>
                      <a:pt x="18" y="2"/>
                      <a:pt x="21" y="4"/>
                    </a:cubicBezTo>
                    <a:cubicBezTo>
                      <a:pt x="18" y="2"/>
                      <a:pt x="14" y="0"/>
                      <a:pt x="10" y="0"/>
                    </a:cubicBezTo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0">
                <a:extLst>
                  <a:ext uri="{FF2B5EF4-FFF2-40B4-BE49-F238E27FC236}">
                    <a16:creationId xmlns:a16="http://schemas.microsoft.com/office/drawing/2014/main" id="{E9BC266C-FFEE-46E3-A892-72D682888126}"/>
                  </a:ext>
                </a:extLst>
              </p:cNvPr>
              <p:cNvSpPr/>
              <p:nvPr/>
            </p:nvSpPr>
            <p:spPr bwMode="auto">
              <a:xfrm>
                <a:off x="2095501" y="5230813"/>
                <a:ext cx="93663" cy="41275"/>
              </a:xfrm>
              <a:custGeom>
                <a:avLst/>
                <a:gdLst>
                  <a:gd name="T0" fmla="*/ 11 w 25"/>
                  <a:gd name="T1" fmla="*/ 0 h 11"/>
                  <a:gd name="T2" fmla="*/ 0 w 25"/>
                  <a:gd name="T3" fmla="*/ 4 h 11"/>
                  <a:gd name="T4" fmla="*/ 0 w 25"/>
                  <a:gd name="T5" fmla="*/ 11 h 11"/>
                  <a:gd name="T6" fmla="*/ 25 w 25"/>
                  <a:gd name="T7" fmla="*/ 11 h 11"/>
                  <a:gd name="T8" fmla="*/ 25 w 25"/>
                  <a:gd name="T9" fmla="*/ 8 h 11"/>
                  <a:gd name="T10" fmla="*/ 25 w 25"/>
                  <a:gd name="T11" fmla="*/ 8 h 11"/>
                  <a:gd name="T12" fmla="*/ 11 w 2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1">
                    <a:moveTo>
                      <a:pt x="11" y="0"/>
                    </a:moveTo>
                    <a:cubicBezTo>
                      <a:pt x="7" y="0"/>
                      <a:pt x="3" y="1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2" y="3"/>
                      <a:pt x="17" y="0"/>
                      <a:pt x="11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21">
                <a:extLst>
                  <a:ext uri="{FF2B5EF4-FFF2-40B4-BE49-F238E27FC236}">
                    <a16:creationId xmlns:a16="http://schemas.microsoft.com/office/drawing/2014/main" id="{524D726E-F91B-4B7C-8ECF-2B505C4BBB06}"/>
                  </a:ext>
                </a:extLst>
              </p:cNvPr>
              <p:cNvSpPr/>
              <p:nvPr/>
            </p:nvSpPr>
            <p:spPr bwMode="auto">
              <a:xfrm>
                <a:off x="2324101" y="5230813"/>
                <a:ext cx="93663" cy="41275"/>
              </a:xfrm>
              <a:custGeom>
                <a:avLst/>
                <a:gdLst>
                  <a:gd name="T0" fmla="*/ 10 w 25"/>
                  <a:gd name="T1" fmla="*/ 0 h 11"/>
                  <a:gd name="T2" fmla="*/ 0 w 25"/>
                  <a:gd name="T3" fmla="*/ 4 h 11"/>
                  <a:gd name="T4" fmla="*/ 0 w 25"/>
                  <a:gd name="T5" fmla="*/ 11 h 11"/>
                  <a:gd name="T6" fmla="*/ 25 w 25"/>
                  <a:gd name="T7" fmla="*/ 11 h 11"/>
                  <a:gd name="T8" fmla="*/ 25 w 25"/>
                  <a:gd name="T9" fmla="*/ 8 h 11"/>
                  <a:gd name="T10" fmla="*/ 10 w 25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1">
                    <a:moveTo>
                      <a:pt x="10" y="0"/>
                    </a:moveTo>
                    <a:cubicBezTo>
                      <a:pt x="6" y="0"/>
                      <a:pt x="2" y="1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1" y="3"/>
                      <a:pt x="16" y="0"/>
                      <a:pt x="1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22">
                <a:extLst>
                  <a:ext uri="{FF2B5EF4-FFF2-40B4-BE49-F238E27FC236}">
                    <a16:creationId xmlns:a16="http://schemas.microsoft.com/office/drawing/2014/main" id="{1054AEC9-7BD1-47F9-83E5-06B450D3F1F2}"/>
                  </a:ext>
                </a:extLst>
              </p:cNvPr>
              <p:cNvSpPr/>
              <p:nvPr/>
            </p:nvSpPr>
            <p:spPr bwMode="auto">
              <a:xfrm>
                <a:off x="2549526" y="5230813"/>
                <a:ext cx="93663" cy="41275"/>
              </a:xfrm>
              <a:custGeom>
                <a:avLst/>
                <a:gdLst>
                  <a:gd name="T0" fmla="*/ 10 w 25"/>
                  <a:gd name="T1" fmla="*/ 0 h 11"/>
                  <a:gd name="T2" fmla="*/ 0 w 25"/>
                  <a:gd name="T3" fmla="*/ 4 h 11"/>
                  <a:gd name="T4" fmla="*/ 0 w 25"/>
                  <a:gd name="T5" fmla="*/ 11 h 11"/>
                  <a:gd name="T6" fmla="*/ 25 w 25"/>
                  <a:gd name="T7" fmla="*/ 11 h 11"/>
                  <a:gd name="T8" fmla="*/ 25 w 25"/>
                  <a:gd name="T9" fmla="*/ 8 h 11"/>
                  <a:gd name="T10" fmla="*/ 21 w 25"/>
                  <a:gd name="T11" fmla="*/ 4 h 11"/>
                  <a:gd name="T12" fmla="*/ 10 w 2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1">
                    <a:moveTo>
                      <a:pt x="10" y="0"/>
                    </a:moveTo>
                    <a:cubicBezTo>
                      <a:pt x="6" y="0"/>
                      <a:pt x="3" y="1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3" y="5"/>
                      <a:pt x="21" y="4"/>
                    </a:cubicBezTo>
                    <a:cubicBezTo>
                      <a:pt x="18" y="2"/>
                      <a:pt x="14" y="0"/>
                      <a:pt x="1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23">
                <a:extLst>
                  <a:ext uri="{FF2B5EF4-FFF2-40B4-BE49-F238E27FC236}">
                    <a16:creationId xmlns:a16="http://schemas.microsoft.com/office/drawing/2014/main" id="{5D6C62C7-2283-4951-ABAB-F590216C516B}"/>
                  </a:ext>
                </a:extLst>
              </p:cNvPr>
              <p:cNvSpPr/>
              <p:nvPr/>
            </p:nvSpPr>
            <p:spPr bwMode="auto">
              <a:xfrm>
                <a:off x="2774951" y="5230813"/>
                <a:ext cx="104775" cy="85725"/>
              </a:xfrm>
              <a:custGeom>
                <a:avLst/>
                <a:gdLst>
                  <a:gd name="T0" fmla="*/ 10 w 28"/>
                  <a:gd name="T1" fmla="*/ 0 h 23"/>
                  <a:gd name="T2" fmla="*/ 0 w 28"/>
                  <a:gd name="T3" fmla="*/ 4 h 23"/>
                  <a:gd name="T4" fmla="*/ 0 w 28"/>
                  <a:gd name="T5" fmla="*/ 11 h 23"/>
                  <a:gd name="T6" fmla="*/ 1 w 28"/>
                  <a:gd name="T7" fmla="*/ 11 h 23"/>
                  <a:gd name="T8" fmla="*/ 2 w 28"/>
                  <a:gd name="T9" fmla="*/ 11 h 23"/>
                  <a:gd name="T10" fmla="*/ 2 w 28"/>
                  <a:gd name="T11" fmla="*/ 11 h 23"/>
                  <a:gd name="T12" fmla="*/ 2 w 28"/>
                  <a:gd name="T13" fmla="*/ 11 h 23"/>
                  <a:gd name="T14" fmla="*/ 28 w 28"/>
                  <a:gd name="T15" fmla="*/ 23 h 23"/>
                  <a:gd name="T16" fmla="*/ 28 w 28"/>
                  <a:gd name="T17" fmla="*/ 18 h 23"/>
                  <a:gd name="T18" fmla="*/ 10 w 28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3">
                    <a:moveTo>
                      <a:pt x="10" y="0"/>
                    </a:moveTo>
                    <a:cubicBezTo>
                      <a:pt x="6" y="0"/>
                      <a:pt x="3" y="1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2" y="12"/>
                      <a:pt x="21" y="16"/>
                      <a:pt x="28" y="23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8"/>
                      <a:pt x="20" y="0"/>
                      <a:pt x="1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24">
                <a:extLst>
                  <a:ext uri="{FF2B5EF4-FFF2-40B4-BE49-F238E27FC236}">
                    <a16:creationId xmlns:a16="http://schemas.microsoft.com/office/drawing/2014/main" id="{0E3DFF5D-784E-4BB1-8FCD-28722EA0EC33}"/>
                  </a:ext>
                </a:extLst>
              </p:cNvPr>
              <p:cNvSpPr/>
              <p:nvPr/>
            </p:nvSpPr>
            <p:spPr bwMode="auto">
              <a:xfrm>
                <a:off x="885826" y="5272088"/>
                <a:ext cx="2024063" cy="2459038"/>
              </a:xfrm>
              <a:custGeom>
                <a:avLst/>
                <a:gdLst>
                  <a:gd name="T0" fmla="*/ 539 w 539"/>
                  <a:gd name="T1" fmla="*/ 620 h 655"/>
                  <a:gd name="T2" fmla="*/ 504 w 539"/>
                  <a:gd name="T3" fmla="*/ 655 h 655"/>
                  <a:gd name="T4" fmla="*/ 35 w 539"/>
                  <a:gd name="T5" fmla="*/ 655 h 655"/>
                  <a:gd name="T6" fmla="*/ 0 w 539"/>
                  <a:gd name="T7" fmla="*/ 620 h 655"/>
                  <a:gd name="T8" fmla="*/ 0 w 539"/>
                  <a:gd name="T9" fmla="*/ 35 h 655"/>
                  <a:gd name="T10" fmla="*/ 35 w 539"/>
                  <a:gd name="T11" fmla="*/ 0 h 655"/>
                  <a:gd name="T12" fmla="*/ 504 w 539"/>
                  <a:gd name="T13" fmla="*/ 0 h 655"/>
                  <a:gd name="T14" fmla="*/ 539 w 539"/>
                  <a:gd name="T15" fmla="*/ 35 h 655"/>
                  <a:gd name="T16" fmla="*/ 539 w 539"/>
                  <a:gd name="T17" fmla="*/ 62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9" h="655">
                    <a:moveTo>
                      <a:pt x="539" y="620"/>
                    </a:moveTo>
                    <a:cubicBezTo>
                      <a:pt x="539" y="639"/>
                      <a:pt x="524" y="655"/>
                      <a:pt x="504" y="655"/>
                    </a:cubicBezTo>
                    <a:cubicBezTo>
                      <a:pt x="35" y="655"/>
                      <a:pt x="35" y="655"/>
                      <a:pt x="35" y="655"/>
                    </a:cubicBezTo>
                    <a:cubicBezTo>
                      <a:pt x="16" y="655"/>
                      <a:pt x="0" y="639"/>
                      <a:pt x="0" y="62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524" y="0"/>
                      <a:pt x="539" y="16"/>
                      <a:pt x="539" y="35"/>
                    </a:cubicBezTo>
                    <a:cubicBezTo>
                      <a:pt x="539" y="620"/>
                      <a:pt x="539" y="620"/>
                      <a:pt x="539" y="620"/>
                    </a:cubicBezTo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Rectangle 125">
                <a:extLst>
                  <a:ext uri="{FF2B5EF4-FFF2-40B4-BE49-F238E27FC236}">
                    <a16:creationId xmlns:a16="http://schemas.microsoft.com/office/drawing/2014/main" id="{EA3DA740-9562-4D9F-9C7C-36FA64DB4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751" y="5272088"/>
                <a:ext cx="1573213" cy="23050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126">
                <a:extLst>
                  <a:ext uri="{FF2B5EF4-FFF2-40B4-BE49-F238E27FC236}">
                    <a16:creationId xmlns:a16="http://schemas.microsoft.com/office/drawing/2014/main" id="{60AD733A-5F1A-4920-AE25-00C265069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751" y="5272088"/>
                <a:ext cx="1573213" cy="2305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127">
                <a:extLst>
                  <a:ext uri="{FF2B5EF4-FFF2-40B4-BE49-F238E27FC236}">
                    <a16:creationId xmlns:a16="http://schemas.microsoft.com/office/drawing/2014/main" id="{549ED4B1-B554-4293-A2FD-199D3FCD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676" y="5272088"/>
                <a:ext cx="1571625" cy="2200275"/>
              </a:xfrm>
              <a:prstGeom prst="rect">
                <a:avLst/>
              </a:prstGeom>
              <a:solidFill>
                <a:srgbClr val="EF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Rectangle 128">
                <a:extLst>
                  <a:ext uri="{FF2B5EF4-FFF2-40B4-BE49-F238E27FC236}">
                    <a16:creationId xmlns:a16="http://schemas.microsoft.com/office/drawing/2014/main" id="{6C209FE9-E5D6-4CF9-8D3E-22257DA97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676" y="5272088"/>
                <a:ext cx="1571625" cy="2200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29">
                <a:extLst>
                  <a:ext uri="{FF2B5EF4-FFF2-40B4-BE49-F238E27FC236}">
                    <a16:creationId xmlns:a16="http://schemas.microsoft.com/office/drawing/2014/main" id="{2A035891-91AC-4B56-9879-81C6E48CA772}"/>
                  </a:ext>
                </a:extLst>
              </p:cNvPr>
              <p:cNvSpPr/>
              <p:nvPr/>
            </p:nvSpPr>
            <p:spPr bwMode="auto">
              <a:xfrm>
                <a:off x="1036638" y="5411788"/>
                <a:ext cx="11113" cy="93663"/>
              </a:xfrm>
              <a:custGeom>
                <a:avLst/>
                <a:gdLst>
                  <a:gd name="T0" fmla="*/ 3 w 3"/>
                  <a:gd name="T1" fmla="*/ 0 h 25"/>
                  <a:gd name="T2" fmla="*/ 0 w 3"/>
                  <a:gd name="T3" fmla="*/ 12 h 25"/>
                  <a:gd name="T4" fmla="*/ 3 w 3"/>
                  <a:gd name="T5" fmla="*/ 25 h 25"/>
                  <a:gd name="T6" fmla="*/ 3 w 3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5">
                    <a:moveTo>
                      <a:pt x="3" y="0"/>
                    </a:moveTo>
                    <a:cubicBezTo>
                      <a:pt x="1" y="3"/>
                      <a:pt x="0" y="8"/>
                      <a:pt x="0" y="12"/>
                    </a:cubicBezTo>
                    <a:cubicBezTo>
                      <a:pt x="0" y="17"/>
                      <a:pt x="1" y="21"/>
                      <a:pt x="3" y="2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30">
                <a:extLst>
                  <a:ext uri="{FF2B5EF4-FFF2-40B4-BE49-F238E27FC236}">
                    <a16:creationId xmlns:a16="http://schemas.microsoft.com/office/drawing/2014/main" id="{1C3382E1-2A74-44BE-8D27-6DDA806A5887}"/>
                  </a:ext>
                </a:extLst>
              </p:cNvPr>
              <p:cNvSpPr/>
              <p:nvPr/>
            </p:nvSpPr>
            <p:spPr bwMode="auto">
              <a:xfrm>
                <a:off x="1047751" y="5365750"/>
                <a:ext cx="161925" cy="184150"/>
              </a:xfrm>
              <a:custGeom>
                <a:avLst/>
                <a:gdLst>
                  <a:gd name="T0" fmla="*/ 21 w 43"/>
                  <a:gd name="T1" fmla="*/ 0 h 49"/>
                  <a:gd name="T2" fmla="*/ 0 w 43"/>
                  <a:gd name="T3" fmla="*/ 12 h 49"/>
                  <a:gd name="T4" fmla="*/ 0 w 43"/>
                  <a:gd name="T5" fmla="*/ 37 h 49"/>
                  <a:gd name="T6" fmla="*/ 21 w 43"/>
                  <a:gd name="T7" fmla="*/ 49 h 49"/>
                  <a:gd name="T8" fmla="*/ 43 w 43"/>
                  <a:gd name="T9" fmla="*/ 36 h 49"/>
                  <a:gd name="T10" fmla="*/ 43 w 43"/>
                  <a:gd name="T11" fmla="*/ 13 h 49"/>
                  <a:gd name="T12" fmla="*/ 21 w 43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9">
                    <a:moveTo>
                      <a:pt x="21" y="0"/>
                    </a:moveTo>
                    <a:cubicBezTo>
                      <a:pt x="12" y="0"/>
                      <a:pt x="4" y="5"/>
                      <a:pt x="0" y="1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" y="44"/>
                      <a:pt x="12" y="49"/>
                      <a:pt x="21" y="49"/>
                    </a:cubicBezTo>
                    <a:cubicBezTo>
                      <a:pt x="31" y="49"/>
                      <a:pt x="39" y="43"/>
                      <a:pt x="43" y="36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39" y="5"/>
                      <a:pt x="31" y="0"/>
                      <a:pt x="21" y="0"/>
                    </a:cubicBezTo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31">
                <a:extLst>
                  <a:ext uri="{FF2B5EF4-FFF2-40B4-BE49-F238E27FC236}">
                    <a16:creationId xmlns:a16="http://schemas.microsoft.com/office/drawing/2014/main" id="{257F4453-C77E-4850-B77B-EFD1009E6B27}"/>
                  </a:ext>
                </a:extLst>
              </p:cNvPr>
              <p:cNvSpPr/>
              <p:nvPr/>
            </p:nvSpPr>
            <p:spPr bwMode="auto">
              <a:xfrm>
                <a:off x="1209676" y="5414963"/>
                <a:ext cx="11113" cy="85725"/>
              </a:xfrm>
              <a:custGeom>
                <a:avLst/>
                <a:gdLst>
                  <a:gd name="T0" fmla="*/ 0 w 3"/>
                  <a:gd name="T1" fmla="*/ 0 h 23"/>
                  <a:gd name="T2" fmla="*/ 0 w 3"/>
                  <a:gd name="T3" fmla="*/ 23 h 23"/>
                  <a:gd name="T4" fmla="*/ 3 w 3"/>
                  <a:gd name="T5" fmla="*/ 11 h 23"/>
                  <a:gd name="T6" fmla="*/ 0 w 3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3">
                    <a:moveTo>
                      <a:pt x="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2" y="19"/>
                      <a:pt x="3" y="15"/>
                      <a:pt x="3" y="11"/>
                    </a:cubicBezTo>
                    <a:cubicBezTo>
                      <a:pt x="3" y="7"/>
                      <a:pt x="2" y="3"/>
                      <a:pt x="0" y="0"/>
                    </a:cubicBezTo>
                  </a:path>
                </a:pathLst>
              </a:cu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Oval 132">
                <a:extLst>
                  <a:ext uri="{FF2B5EF4-FFF2-40B4-BE49-F238E27FC236}">
                    <a16:creationId xmlns:a16="http://schemas.microsoft.com/office/drawing/2014/main" id="{929D033F-EA97-4863-A300-983BEAD45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63" y="5365750"/>
                <a:ext cx="184150" cy="184150"/>
              </a:xfrm>
              <a:prstGeom prst="ellipse">
                <a:avLst/>
              </a:pr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Oval 133">
                <a:extLst>
                  <a:ext uri="{FF2B5EF4-FFF2-40B4-BE49-F238E27FC236}">
                    <a16:creationId xmlns:a16="http://schemas.microsoft.com/office/drawing/2014/main" id="{79CF6920-B472-4696-9E05-ADB63CB6A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7488" y="5365750"/>
                <a:ext cx="182563" cy="184150"/>
              </a:xfrm>
              <a:prstGeom prst="ellipse">
                <a:avLst/>
              </a:pr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Oval 134">
                <a:extLst>
                  <a:ext uri="{FF2B5EF4-FFF2-40B4-BE49-F238E27FC236}">
                    <a16:creationId xmlns:a16="http://schemas.microsoft.com/office/drawing/2014/main" id="{BF63850D-2182-4D8C-B649-5B379357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1326" y="5365750"/>
                <a:ext cx="184150" cy="184150"/>
              </a:xfrm>
              <a:prstGeom prst="ellipse">
                <a:avLst/>
              </a:pr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35">
                <a:extLst>
                  <a:ext uri="{FF2B5EF4-FFF2-40B4-BE49-F238E27FC236}">
                    <a16:creationId xmlns:a16="http://schemas.microsoft.com/office/drawing/2014/main" id="{8C877F72-B619-4D8A-B25B-F7FFD9A1059A}"/>
                  </a:ext>
                </a:extLst>
              </p:cNvPr>
              <p:cNvSpPr/>
              <p:nvPr/>
            </p:nvSpPr>
            <p:spPr bwMode="auto">
              <a:xfrm>
                <a:off x="1062038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7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7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36">
                <a:extLst>
                  <a:ext uri="{FF2B5EF4-FFF2-40B4-BE49-F238E27FC236}">
                    <a16:creationId xmlns:a16="http://schemas.microsoft.com/office/drawing/2014/main" id="{6541709B-EC65-4381-809A-99FAEAF48DAA}"/>
                  </a:ext>
                </a:extLst>
              </p:cNvPr>
              <p:cNvSpPr/>
              <p:nvPr/>
            </p:nvSpPr>
            <p:spPr bwMode="auto">
              <a:xfrm>
                <a:off x="1963738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8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8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8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7">
                <a:extLst>
                  <a:ext uri="{FF2B5EF4-FFF2-40B4-BE49-F238E27FC236}">
                    <a16:creationId xmlns:a16="http://schemas.microsoft.com/office/drawing/2014/main" id="{561226ED-57A9-41CC-AF0E-DE4D2963C6C2}"/>
                  </a:ext>
                </a:extLst>
              </p:cNvPr>
              <p:cNvSpPr/>
              <p:nvPr/>
            </p:nvSpPr>
            <p:spPr bwMode="auto">
              <a:xfrm>
                <a:off x="2189163" y="5126038"/>
                <a:ext cx="134938" cy="363538"/>
              </a:xfrm>
              <a:custGeom>
                <a:avLst/>
                <a:gdLst>
                  <a:gd name="T0" fmla="*/ 0 w 36"/>
                  <a:gd name="T1" fmla="*/ 18 h 97"/>
                  <a:gd name="T2" fmla="*/ 0 w 36"/>
                  <a:gd name="T3" fmla="*/ 79 h 97"/>
                  <a:gd name="T4" fmla="*/ 18 w 36"/>
                  <a:gd name="T5" fmla="*/ 97 h 97"/>
                  <a:gd name="T6" fmla="*/ 36 w 36"/>
                  <a:gd name="T7" fmla="*/ 79 h 97"/>
                  <a:gd name="T8" fmla="*/ 36 w 36"/>
                  <a:gd name="T9" fmla="*/ 18 h 97"/>
                  <a:gd name="T10" fmla="*/ 18 w 36"/>
                  <a:gd name="T11" fmla="*/ 0 h 97"/>
                  <a:gd name="T12" fmla="*/ 0 w 36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8" y="97"/>
                      <a:pt x="36" y="89"/>
                      <a:pt x="36" y="79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38">
                <a:extLst>
                  <a:ext uri="{FF2B5EF4-FFF2-40B4-BE49-F238E27FC236}">
                    <a16:creationId xmlns:a16="http://schemas.microsoft.com/office/drawing/2014/main" id="{584D8D22-B28C-4207-B3BE-4372C0A840A2}"/>
                  </a:ext>
                </a:extLst>
              </p:cNvPr>
              <p:cNvSpPr/>
              <p:nvPr/>
            </p:nvSpPr>
            <p:spPr bwMode="auto">
              <a:xfrm>
                <a:off x="2417763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7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7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7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39">
                <a:extLst>
                  <a:ext uri="{FF2B5EF4-FFF2-40B4-BE49-F238E27FC236}">
                    <a16:creationId xmlns:a16="http://schemas.microsoft.com/office/drawing/2014/main" id="{85971994-1719-4F38-B9DA-12072A87D054}"/>
                  </a:ext>
                </a:extLst>
              </p:cNvPr>
              <p:cNvSpPr/>
              <p:nvPr/>
            </p:nvSpPr>
            <p:spPr bwMode="auto">
              <a:xfrm>
                <a:off x="2643188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7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7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7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40">
                <a:extLst>
                  <a:ext uri="{FF2B5EF4-FFF2-40B4-BE49-F238E27FC236}">
                    <a16:creationId xmlns:a16="http://schemas.microsoft.com/office/drawing/2014/main" id="{A380F118-80F7-4CA5-ADE6-60B163579537}"/>
                  </a:ext>
                </a:extLst>
              </p:cNvPr>
              <p:cNvSpPr/>
              <p:nvPr/>
            </p:nvSpPr>
            <p:spPr bwMode="auto">
              <a:xfrm>
                <a:off x="1738313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8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8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1">
                <a:extLst>
                  <a:ext uri="{FF2B5EF4-FFF2-40B4-BE49-F238E27FC236}">
                    <a16:creationId xmlns:a16="http://schemas.microsoft.com/office/drawing/2014/main" id="{A47D71F8-FCEA-4A4E-BC09-CDEF4CD3B7CA}"/>
                  </a:ext>
                </a:extLst>
              </p:cNvPr>
              <p:cNvSpPr/>
              <p:nvPr/>
            </p:nvSpPr>
            <p:spPr bwMode="auto">
              <a:xfrm>
                <a:off x="1512888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8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8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42">
                <a:extLst>
                  <a:ext uri="{FF2B5EF4-FFF2-40B4-BE49-F238E27FC236}">
                    <a16:creationId xmlns:a16="http://schemas.microsoft.com/office/drawing/2014/main" id="{05203DD7-CDE9-4635-BE35-7BE581A4687B}"/>
                  </a:ext>
                </a:extLst>
              </p:cNvPr>
              <p:cNvSpPr/>
              <p:nvPr/>
            </p:nvSpPr>
            <p:spPr bwMode="auto">
              <a:xfrm>
                <a:off x="1287463" y="5126038"/>
                <a:ext cx="131763" cy="363538"/>
              </a:xfrm>
              <a:custGeom>
                <a:avLst/>
                <a:gdLst>
                  <a:gd name="T0" fmla="*/ 0 w 35"/>
                  <a:gd name="T1" fmla="*/ 18 h 97"/>
                  <a:gd name="T2" fmla="*/ 0 w 35"/>
                  <a:gd name="T3" fmla="*/ 79 h 97"/>
                  <a:gd name="T4" fmla="*/ 18 w 35"/>
                  <a:gd name="T5" fmla="*/ 97 h 97"/>
                  <a:gd name="T6" fmla="*/ 35 w 35"/>
                  <a:gd name="T7" fmla="*/ 79 h 97"/>
                  <a:gd name="T8" fmla="*/ 35 w 35"/>
                  <a:gd name="T9" fmla="*/ 18 h 97"/>
                  <a:gd name="T10" fmla="*/ 18 w 35"/>
                  <a:gd name="T11" fmla="*/ 0 h 97"/>
                  <a:gd name="T12" fmla="*/ 0 w 35"/>
                  <a:gd name="T13" fmla="*/ 1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97">
                    <a:moveTo>
                      <a:pt x="0" y="18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</a:path>
                </a:pathLst>
              </a:custGeom>
              <a:solidFill>
                <a:srgbClr val="E2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43">
                <a:extLst>
                  <a:ext uri="{FF2B5EF4-FFF2-40B4-BE49-F238E27FC236}">
                    <a16:creationId xmlns:a16="http://schemas.microsoft.com/office/drawing/2014/main" id="{454C54F0-9868-419C-B5D5-EB4E8BF10B30}"/>
                  </a:ext>
                </a:extLst>
              </p:cNvPr>
              <p:cNvSpPr/>
              <p:nvPr/>
            </p:nvSpPr>
            <p:spPr bwMode="auto">
              <a:xfrm>
                <a:off x="2662238" y="5126038"/>
                <a:ext cx="112713" cy="119063"/>
              </a:xfrm>
              <a:custGeom>
                <a:avLst/>
                <a:gdLst>
                  <a:gd name="T0" fmla="*/ 12 w 30"/>
                  <a:gd name="T1" fmla="*/ 0 h 32"/>
                  <a:gd name="T2" fmla="*/ 0 w 30"/>
                  <a:gd name="T3" fmla="*/ 5 h 32"/>
                  <a:gd name="T4" fmla="*/ 12 w 30"/>
                  <a:gd name="T5" fmla="*/ 0 h 32"/>
                  <a:gd name="T6" fmla="*/ 30 w 30"/>
                  <a:gd name="T7" fmla="*/ 18 h 32"/>
                  <a:gd name="T8" fmla="*/ 30 w 30"/>
                  <a:gd name="T9" fmla="*/ 32 h 32"/>
                  <a:gd name="T10" fmla="*/ 30 w 30"/>
                  <a:gd name="T11" fmla="*/ 32 h 32"/>
                  <a:gd name="T12" fmla="*/ 30 w 30"/>
                  <a:gd name="T13" fmla="*/ 18 h 32"/>
                  <a:gd name="T14" fmla="*/ 12 w 30"/>
                  <a:gd name="T1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2">
                    <a:moveTo>
                      <a:pt x="12" y="0"/>
                    </a:moveTo>
                    <a:cubicBezTo>
                      <a:pt x="8" y="0"/>
                      <a:pt x="3" y="2"/>
                      <a:pt x="0" y="5"/>
                    </a:cubicBezTo>
                    <a:cubicBezTo>
                      <a:pt x="3" y="2"/>
                      <a:pt x="8" y="0"/>
                      <a:pt x="12" y="0"/>
                    </a:cubicBezTo>
                    <a:cubicBezTo>
                      <a:pt x="22" y="0"/>
                      <a:pt x="30" y="8"/>
                      <a:pt x="30" y="18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8"/>
                      <a:pt x="22" y="0"/>
                      <a:pt x="12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Rectangle 144">
                <a:extLst>
                  <a:ext uri="{FF2B5EF4-FFF2-40B4-BE49-F238E27FC236}">
                    <a16:creationId xmlns:a16="http://schemas.microsoft.com/office/drawing/2014/main" id="{B7AB1D70-98D7-480C-8035-3A6778E8B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951" y="5245100"/>
                <a:ext cx="1588" cy="1588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Rectangle 145">
                <a:extLst>
                  <a:ext uri="{FF2B5EF4-FFF2-40B4-BE49-F238E27FC236}">
                    <a16:creationId xmlns:a16="http://schemas.microsoft.com/office/drawing/2014/main" id="{BCAC10A5-7D6D-4AA5-88E2-A62C5B982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951" y="5245100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Rectangle 146">
                <a:extLst>
                  <a:ext uri="{FF2B5EF4-FFF2-40B4-BE49-F238E27FC236}">
                    <a16:creationId xmlns:a16="http://schemas.microsoft.com/office/drawing/2014/main" id="{C18EBCB4-F673-4A40-B250-581CFB55B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951" y="5245100"/>
                <a:ext cx="1588" cy="26988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Rectangle 147">
                <a:extLst>
                  <a:ext uri="{FF2B5EF4-FFF2-40B4-BE49-F238E27FC236}">
                    <a16:creationId xmlns:a16="http://schemas.microsoft.com/office/drawing/2014/main" id="{396A8977-3984-4883-8DD2-C7A9EE379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951" y="5245100"/>
                <a:ext cx="1588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48">
                <a:extLst>
                  <a:ext uri="{FF2B5EF4-FFF2-40B4-BE49-F238E27FC236}">
                    <a16:creationId xmlns:a16="http://schemas.microsoft.com/office/drawing/2014/main" id="{BF121E4F-8EFD-40C3-B235-70ED36FD33B0}"/>
                  </a:ext>
                </a:extLst>
              </p:cNvPr>
              <p:cNvSpPr/>
              <p:nvPr/>
            </p:nvSpPr>
            <p:spPr bwMode="auto">
              <a:xfrm>
                <a:off x="2189163" y="5126038"/>
                <a:ext cx="134938" cy="119063"/>
              </a:xfrm>
              <a:custGeom>
                <a:avLst/>
                <a:gdLst>
                  <a:gd name="T0" fmla="*/ 18 w 36"/>
                  <a:gd name="T1" fmla="*/ 0 h 32"/>
                  <a:gd name="T2" fmla="*/ 0 w 36"/>
                  <a:gd name="T3" fmla="*/ 17 h 32"/>
                  <a:gd name="T4" fmla="*/ 18 w 36"/>
                  <a:gd name="T5" fmla="*/ 0 h 32"/>
                  <a:gd name="T6" fmla="*/ 36 w 36"/>
                  <a:gd name="T7" fmla="*/ 18 h 32"/>
                  <a:gd name="T8" fmla="*/ 36 w 36"/>
                  <a:gd name="T9" fmla="*/ 32 h 32"/>
                  <a:gd name="T10" fmla="*/ 36 w 36"/>
                  <a:gd name="T11" fmla="*/ 32 h 32"/>
                  <a:gd name="T12" fmla="*/ 36 w 36"/>
                  <a:gd name="T13" fmla="*/ 18 h 32"/>
                  <a:gd name="T14" fmla="*/ 18 w 36"/>
                  <a:gd name="T1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2">
                    <a:moveTo>
                      <a:pt x="18" y="0"/>
                    </a:moveTo>
                    <a:cubicBezTo>
                      <a:pt x="8" y="0"/>
                      <a:pt x="1" y="8"/>
                      <a:pt x="0" y="17"/>
                    </a:cubicBezTo>
                    <a:cubicBezTo>
                      <a:pt x="1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Oval 149">
                <a:extLst>
                  <a:ext uri="{FF2B5EF4-FFF2-40B4-BE49-F238E27FC236}">
                    <a16:creationId xmlns:a16="http://schemas.microsoft.com/office/drawing/2014/main" id="{23BDE0DE-0CBC-4451-94CE-7957D4A6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4101" y="5245100"/>
                <a:ext cx="1588" cy="1588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50">
                <a:extLst>
                  <a:ext uri="{FF2B5EF4-FFF2-40B4-BE49-F238E27FC236}">
                    <a16:creationId xmlns:a16="http://schemas.microsoft.com/office/drawing/2014/main" id="{6F19FA0C-49E2-49E0-B387-EE7240B5B65A}"/>
                  </a:ext>
                </a:extLst>
              </p:cNvPr>
              <p:cNvSpPr/>
              <p:nvPr/>
            </p:nvSpPr>
            <p:spPr bwMode="auto">
              <a:xfrm>
                <a:off x="2324101" y="5245100"/>
                <a:ext cx="0" cy="26988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  <a:gd name="T3" fmla="*/ 7 h 7"/>
                  <a:gd name="T4" fmla="*/ 0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1">
                <a:extLst>
                  <a:ext uri="{FF2B5EF4-FFF2-40B4-BE49-F238E27FC236}">
                    <a16:creationId xmlns:a16="http://schemas.microsoft.com/office/drawing/2014/main" id="{975CBBEC-B487-4799-BD7E-FCA1D14FF07B}"/>
                  </a:ext>
                </a:extLst>
              </p:cNvPr>
              <p:cNvSpPr/>
              <p:nvPr/>
            </p:nvSpPr>
            <p:spPr bwMode="auto">
              <a:xfrm>
                <a:off x="1963738" y="5126038"/>
                <a:ext cx="120650" cy="134938"/>
              </a:xfrm>
              <a:custGeom>
                <a:avLst/>
                <a:gdLst>
                  <a:gd name="T0" fmla="*/ 18 w 32"/>
                  <a:gd name="T1" fmla="*/ 0 h 36"/>
                  <a:gd name="T2" fmla="*/ 0 w 32"/>
                  <a:gd name="T3" fmla="*/ 18 h 36"/>
                  <a:gd name="T4" fmla="*/ 0 w 32"/>
                  <a:gd name="T5" fmla="*/ 36 h 36"/>
                  <a:gd name="T6" fmla="*/ 0 w 32"/>
                  <a:gd name="T7" fmla="*/ 36 h 36"/>
                  <a:gd name="T8" fmla="*/ 0 w 32"/>
                  <a:gd name="T9" fmla="*/ 18 h 36"/>
                  <a:gd name="T10" fmla="*/ 18 w 32"/>
                  <a:gd name="T11" fmla="*/ 0 h 36"/>
                  <a:gd name="T12" fmla="*/ 32 w 32"/>
                  <a:gd name="T13" fmla="*/ 8 h 36"/>
                  <a:gd name="T14" fmla="*/ 18 w 32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6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4" y="0"/>
                      <a:pt x="29" y="3"/>
                      <a:pt x="32" y="8"/>
                    </a:cubicBezTo>
                    <a:cubicBezTo>
                      <a:pt x="29" y="3"/>
                      <a:pt x="24" y="0"/>
                      <a:pt x="18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2">
                <a:extLst>
                  <a:ext uri="{FF2B5EF4-FFF2-40B4-BE49-F238E27FC236}">
                    <a16:creationId xmlns:a16="http://schemas.microsoft.com/office/drawing/2014/main" id="{72D638B3-3A7E-4A84-A34A-28AC39A9CE9F}"/>
                  </a:ext>
                </a:extLst>
              </p:cNvPr>
              <p:cNvSpPr/>
              <p:nvPr/>
            </p:nvSpPr>
            <p:spPr bwMode="auto">
              <a:xfrm>
                <a:off x="1963738" y="5260975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  <a:gd name="T4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3">
                <a:extLst>
                  <a:ext uri="{FF2B5EF4-FFF2-40B4-BE49-F238E27FC236}">
                    <a16:creationId xmlns:a16="http://schemas.microsoft.com/office/drawing/2014/main" id="{7F22B82B-DA2C-428C-BB36-33D3FF56CD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888" y="5399088"/>
                <a:ext cx="0" cy="2200275"/>
              </a:xfrm>
              <a:custGeom>
                <a:avLst/>
                <a:gdLst>
                  <a:gd name="T0" fmla="*/ 1 h 586"/>
                  <a:gd name="T1" fmla="*/ 1 h 586"/>
                  <a:gd name="T2" fmla="*/ 586 h 586"/>
                  <a:gd name="T3" fmla="*/ 586 h 586"/>
                  <a:gd name="T4" fmla="*/ 1 h 586"/>
                  <a:gd name="T5" fmla="*/ 1 h 586"/>
                  <a:gd name="T6" fmla="*/ 1 h 586"/>
                  <a:gd name="T7" fmla="*/ 1 h 586"/>
                  <a:gd name="T8" fmla="*/ 1 h 586"/>
                  <a:gd name="T9" fmla="*/ 1 h 586"/>
                  <a:gd name="T10" fmla="*/ 1 h 586"/>
                  <a:gd name="T11" fmla="*/ 1 h 586"/>
                  <a:gd name="T12" fmla="*/ 1 h 586"/>
                  <a:gd name="T13" fmla="*/ 1 h 586"/>
                  <a:gd name="T14" fmla="*/ 1 h 586"/>
                  <a:gd name="T15" fmla="*/ 1 h 586"/>
                  <a:gd name="T16" fmla="*/ 1 h 586"/>
                  <a:gd name="T17" fmla="*/ 1 h 586"/>
                  <a:gd name="T18" fmla="*/ 1 h 586"/>
                  <a:gd name="T19" fmla="*/ 1 h 586"/>
                  <a:gd name="T20" fmla="*/ 1 h 586"/>
                  <a:gd name="T21" fmla="*/ 1 h 586"/>
                  <a:gd name="T22" fmla="*/ 1 h 586"/>
                  <a:gd name="T23" fmla="*/ 1 h 586"/>
                  <a:gd name="T24" fmla="*/ 1 h 586"/>
                  <a:gd name="T25" fmla="*/ 1 h 586"/>
                  <a:gd name="T26" fmla="*/ 1 h 586"/>
                  <a:gd name="T27" fmla="*/ 0 h 586"/>
                  <a:gd name="T28" fmla="*/ 1 h 586"/>
                  <a:gd name="T29" fmla="*/ 0 h 586"/>
                  <a:gd name="T30" fmla="*/ 0 h 586"/>
                  <a:gd name="T31" fmla="*/ 0 h 586"/>
                  <a:gd name="T32" fmla="*/ 0 h 586"/>
                  <a:gd name="T33" fmla="*/ 0 h 586"/>
                  <a:gd name="T34" fmla="*/ 0 h 586"/>
                  <a:gd name="T35" fmla="*/ 0 h 586"/>
                  <a:gd name="T36" fmla="*/ 0 h 586"/>
                  <a:gd name="T37" fmla="*/ 0 h 586"/>
                  <a:gd name="T38" fmla="*/ 0 h 586"/>
                  <a:gd name="T39" fmla="*/ 0 h 586"/>
                  <a:gd name="T40" fmla="*/ 0 h 586"/>
                  <a:gd name="T41" fmla="*/ 0 h 586"/>
                  <a:gd name="T42" fmla="*/ 0 h 586"/>
                  <a:gd name="T43" fmla="*/ 0 h 586"/>
                  <a:gd name="T44" fmla="*/ 0 h 58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  <a:cxn ang="0">
                    <a:pos x="0" y="T36"/>
                  </a:cxn>
                  <a:cxn ang="0">
                    <a:pos x="0" y="T37"/>
                  </a:cxn>
                  <a:cxn ang="0">
                    <a:pos x="0" y="T38"/>
                  </a:cxn>
                  <a:cxn ang="0">
                    <a:pos x="0" y="T39"/>
                  </a:cxn>
                  <a:cxn ang="0">
                    <a:pos x="0" y="T40"/>
                  </a:cxn>
                  <a:cxn ang="0">
                    <a:pos x="0" y="T41"/>
                  </a:cxn>
                  <a:cxn ang="0">
                    <a:pos x="0" y="T42"/>
                  </a:cxn>
                  <a:cxn ang="0">
                    <a:pos x="0" y="T43"/>
                  </a:cxn>
                  <a:cxn ang="0">
                    <a:pos x="0" y="T44"/>
                  </a:cxn>
                </a:cxnLst>
                <a:rect l="0" t="0" r="r" b="b"/>
                <a:pathLst>
                  <a:path h="586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86"/>
                      <a:pt x="0" y="586"/>
                      <a:pt x="0" y="586"/>
                    </a:cubicBezTo>
                    <a:cubicBezTo>
                      <a:pt x="0" y="586"/>
                      <a:pt x="0" y="586"/>
                      <a:pt x="0" y="58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54">
                <a:extLst>
                  <a:ext uri="{FF2B5EF4-FFF2-40B4-BE49-F238E27FC236}">
                    <a16:creationId xmlns:a16="http://schemas.microsoft.com/office/drawing/2014/main" id="{6EB29975-C09D-47FD-804C-266348836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0238" y="5272088"/>
                <a:ext cx="1009650" cy="2459038"/>
              </a:xfrm>
              <a:custGeom>
                <a:avLst/>
                <a:gdLst>
                  <a:gd name="T0" fmla="*/ 235 w 269"/>
                  <a:gd name="T1" fmla="*/ 0 h 655"/>
                  <a:gd name="T2" fmla="*/ 235 w 269"/>
                  <a:gd name="T3" fmla="*/ 35 h 655"/>
                  <a:gd name="T4" fmla="*/ 240 w 269"/>
                  <a:gd name="T5" fmla="*/ 49 h 655"/>
                  <a:gd name="T6" fmla="*/ 235 w 269"/>
                  <a:gd name="T7" fmla="*/ 64 h 655"/>
                  <a:gd name="T8" fmla="*/ 235 w 269"/>
                  <a:gd name="T9" fmla="*/ 586 h 655"/>
                  <a:gd name="T10" fmla="*/ 192 w 269"/>
                  <a:gd name="T11" fmla="*/ 586 h 655"/>
                  <a:gd name="T12" fmla="*/ 192 w 269"/>
                  <a:gd name="T13" fmla="*/ 614 h 655"/>
                  <a:gd name="T14" fmla="*/ 0 w 269"/>
                  <a:gd name="T15" fmla="*/ 614 h 655"/>
                  <a:gd name="T16" fmla="*/ 0 w 269"/>
                  <a:gd name="T17" fmla="*/ 655 h 655"/>
                  <a:gd name="T18" fmla="*/ 234 w 269"/>
                  <a:gd name="T19" fmla="*/ 655 h 655"/>
                  <a:gd name="T20" fmla="*/ 269 w 269"/>
                  <a:gd name="T21" fmla="*/ 620 h 655"/>
                  <a:gd name="T22" fmla="*/ 269 w 269"/>
                  <a:gd name="T23" fmla="*/ 35 h 655"/>
                  <a:gd name="T24" fmla="*/ 269 w 269"/>
                  <a:gd name="T25" fmla="*/ 35 h 655"/>
                  <a:gd name="T26" fmla="*/ 269 w 269"/>
                  <a:gd name="T27" fmla="*/ 35 h 655"/>
                  <a:gd name="T28" fmla="*/ 269 w 269"/>
                  <a:gd name="T29" fmla="*/ 35 h 655"/>
                  <a:gd name="T30" fmla="*/ 269 w 269"/>
                  <a:gd name="T31" fmla="*/ 35 h 655"/>
                  <a:gd name="T32" fmla="*/ 269 w 269"/>
                  <a:gd name="T33" fmla="*/ 35 h 655"/>
                  <a:gd name="T34" fmla="*/ 269 w 269"/>
                  <a:gd name="T35" fmla="*/ 35 h 655"/>
                  <a:gd name="T36" fmla="*/ 269 w 269"/>
                  <a:gd name="T37" fmla="*/ 35 h 655"/>
                  <a:gd name="T38" fmla="*/ 269 w 269"/>
                  <a:gd name="T39" fmla="*/ 35 h 655"/>
                  <a:gd name="T40" fmla="*/ 269 w 269"/>
                  <a:gd name="T41" fmla="*/ 35 h 655"/>
                  <a:gd name="T42" fmla="*/ 269 w 269"/>
                  <a:gd name="T43" fmla="*/ 35 h 655"/>
                  <a:gd name="T44" fmla="*/ 269 w 269"/>
                  <a:gd name="T45" fmla="*/ 35 h 655"/>
                  <a:gd name="T46" fmla="*/ 269 w 269"/>
                  <a:gd name="T47" fmla="*/ 35 h 655"/>
                  <a:gd name="T48" fmla="*/ 269 w 269"/>
                  <a:gd name="T49" fmla="*/ 35 h 655"/>
                  <a:gd name="T50" fmla="*/ 269 w 269"/>
                  <a:gd name="T51" fmla="*/ 35 h 655"/>
                  <a:gd name="T52" fmla="*/ 269 w 269"/>
                  <a:gd name="T53" fmla="*/ 35 h 655"/>
                  <a:gd name="T54" fmla="*/ 269 w 269"/>
                  <a:gd name="T55" fmla="*/ 35 h 655"/>
                  <a:gd name="T56" fmla="*/ 269 w 269"/>
                  <a:gd name="T57" fmla="*/ 34 h 655"/>
                  <a:gd name="T58" fmla="*/ 269 w 269"/>
                  <a:gd name="T59" fmla="*/ 34 h 655"/>
                  <a:gd name="T60" fmla="*/ 269 w 269"/>
                  <a:gd name="T61" fmla="*/ 34 h 655"/>
                  <a:gd name="T62" fmla="*/ 269 w 269"/>
                  <a:gd name="T63" fmla="*/ 34 h 655"/>
                  <a:gd name="T64" fmla="*/ 269 w 269"/>
                  <a:gd name="T65" fmla="*/ 34 h 655"/>
                  <a:gd name="T66" fmla="*/ 269 w 269"/>
                  <a:gd name="T67" fmla="*/ 34 h 655"/>
                  <a:gd name="T68" fmla="*/ 269 w 269"/>
                  <a:gd name="T69" fmla="*/ 34 h 655"/>
                  <a:gd name="T70" fmla="*/ 269 w 269"/>
                  <a:gd name="T71" fmla="*/ 34 h 655"/>
                  <a:gd name="T72" fmla="*/ 269 w 269"/>
                  <a:gd name="T73" fmla="*/ 34 h 655"/>
                  <a:gd name="T74" fmla="*/ 269 w 269"/>
                  <a:gd name="T75" fmla="*/ 34 h 655"/>
                  <a:gd name="T76" fmla="*/ 269 w 269"/>
                  <a:gd name="T77" fmla="*/ 34 h 655"/>
                  <a:gd name="T78" fmla="*/ 235 w 269"/>
                  <a:gd name="T79" fmla="*/ 0 h 655"/>
                  <a:gd name="T80" fmla="*/ 235 w 269"/>
                  <a:gd name="T81" fmla="*/ 0 h 655"/>
                  <a:gd name="T82" fmla="*/ 235 w 269"/>
                  <a:gd name="T83" fmla="*/ 0 h 655"/>
                  <a:gd name="T84" fmla="*/ 17 w 269"/>
                  <a:gd name="T85" fmla="*/ 0 h 655"/>
                  <a:gd name="T86" fmla="*/ 17 w 269"/>
                  <a:gd name="T87" fmla="*/ 0 h 655"/>
                  <a:gd name="T88" fmla="*/ 17 w 269"/>
                  <a:gd name="T89" fmla="*/ 0 h 655"/>
                  <a:gd name="T90" fmla="*/ 0 w 269"/>
                  <a:gd name="T91" fmla="*/ 0 h 655"/>
                  <a:gd name="T92" fmla="*/ 17 w 269"/>
                  <a:gd name="T93" fmla="*/ 0 h 655"/>
                  <a:gd name="T94" fmla="*/ 17 w 269"/>
                  <a:gd name="T95" fmla="*/ 0 h 655"/>
                  <a:gd name="T96" fmla="*/ 113 w 269"/>
                  <a:gd name="T97" fmla="*/ 0 h 655"/>
                  <a:gd name="T98" fmla="*/ 113 w 269"/>
                  <a:gd name="T99" fmla="*/ 0 h 655"/>
                  <a:gd name="T100" fmla="*/ 113 w 269"/>
                  <a:gd name="T101" fmla="*/ 0 h 655"/>
                  <a:gd name="T102" fmla="*/ 138 w 269"/>
                  <a:gd name="T103" fmla="*/ 0 h 655"/>
                  <a:gd name="T104" fmla="*/ 113 w 269"/>
                  <a:gd name="T105" fmla="*/ 0 h 655"/>
                  <a:gd name="T106" fmla="*/ 113 w 269"/>
                  <a:gd name="T107" fmla="*/ 0 h 655"/>
                  <a:gd name="T108" fmla="*/ 233 w 269"/>
                  <a:gd name="T109" fmla="*/ 0 h 655"/>
                  <a:gd name="T110" fmla="*/ 233 w 269"/>
                  <a:gd name="T111" fmla="*/ 0 h 655"/>
                  <a:gd name="T112" fmla="*/ 233 w 269"/>
                  <a:gd name="T113" fmla="*/ 0 h 655"/>
                  <a:gd name="T114" fmla="*/ 235 w 269"/>
                  <a:gd name="T115" fmla="*/ 0 h 655"/>
                  <a:gd name="T116" fmla="*/ 235 w 269"/>
                  <a:gd name="T117" fmla="*/ 0 h 655"/>
                  <a:gd name="T118" fmla="*/ 234 w 269"/>
                  <a:gd name="T119" fmla="*/ 0 h 655"/>
                  <a:gd name="T120" fmla="*/ 233 w 269"/>
                  <a:gd name="T121" fmla="*/ 0 h 655"/>
                  <a:gd name="T122" fmla="*/ 233 w 269"/>
                  <a:gd name="T123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655">
                    <a:moveTo>
                      <a:pt x="235" y="0"/>
                    </a:moveTo>
                    <a:cubicBezTo>
                      <a:pt x="235" y="35"/>
                      <a:pt x="235" y="35"/>
                      <a:pt x="235" y="35"/>
                    </a:cubicBezTo>
                    <a:cubicBezTo>
                      <a:pt x="238" y="39"/>
                      <a:pt x="240" y="44"/>
                      <a:pt x="240" y="49"/>
                    </a:cubicBezTo>
                    <a:cubicBezTo>
                      <a:pt x="240" y="55"/>
                      <a:pt x="238" y="60"/>
                      <a:pt x="235" y="64"/>
                    </a:cubicBezTo>
                    <a:cubicBezTo>
                      <a:pt x="235" y="586"/>
                      <a:pt x="235" y="586"/>
                      <a:pt x="235" y="586"/>
                    </a:cubicBezTo>
                    <a:cubicBezTo>
                      <a:pt x="192" y="586"/>
                      <a:pt x="192" y="586"/>
                      <a:pt x="192" y="586"/>
                    </a:cubicBezTo>
                    <a:cubicBezTo>
                      <a:pt x="192" y="614"/>
                      <a:pt x="192" y="614"/>
                      <a:pt x="192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234" y="655"/>
                      <a:pt x="234" y="655"/>
                      <a:pt x="234" y="655"/>
                    </a:cubicBezTo>
                    <a:cubicBezTo>
                      <a:pt x="254" y="655"/>
                      <a:pt x="269" y="639"/>
                      <a:pt x="269" y="620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5"/>
                      <a:pt x="269" y="35"/>
                    </a:cubicBezTo>
                    <a:cubicBezTo>
                      <a:pt x="269" y="35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34"/>
                      <a:pt x="269" y="34"/>
                      <a:pt x="269" y="34"/>
                    </a:cubicBezTo>
                    <a:cubicBezTo>
                      <a:pt x="269" y="16"/>
                      <a:pt x="254" y="1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moveTo>
                      <a:pt x="113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moveTo>
                      <a:pt x="233" y="0"/>
                    </a:moveTo>
                    <a:cubicBezTo>
                      <a:pt x="233" y="0"/>
                      <a:pt x="233" y="0"/>
                      <a:pt x="23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3" y="0"/>
                      <a:pt x="233" y="0"/>
                      <a:pt x="233" y="0"/>
                    </a:cubicBezTo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Rectangle 155">
                <a:extLst>
                  <a:ext uri="{FF2B5EF4-FFF2-40B4-BE49-F238E27FC236}">
                    <a16:creationId xmlns:a16="http://schemas.microsoft.com/office/drawing/2014/main" id="{3063C878-D12F-4CAA-8799-96F43396D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238" y="7472363"/>
                <a:ext cx="720725" cy="104775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Rectangle 156">
                <a:extLst>
                  <a:ext uri="{FF2B5EF4-FFF2-40B4-BE49-F238E27FC236}">
                    <a16:creationId xmlns:a16="http://schemas.microsoft.com/office/drawing/2014/main" id="{1816D734-21FE-4C80-A7B2-35D4D34C4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238" y="7472363"/>
                <a:ext cx="720725" cy="10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7">
                <a:extLst>
                  <a:ext uri="{FF2B5EF4-FFF2-40B4-BE49-F238E27FC236}">
                    <a16:creationId xmlns:a16="http://schemas.microsoft.com/office/drawing/2014/main" id="{CF13B21B-515E-49BA-B49D-300DED3BA1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0238" y="5272088"/>
                <a:ext cx="881063" cy="2200275"/>
              </a:xfrm>
              <a:custGeom>
                <a:avLst/>
                <a:gdLst>
                  <a:gd name="T0" fmla="*/ 198 w 235"/>
                  <a:gd name="T1" fmla="*/ 0 h 586"/>
                  <a:gd name="T2" fmla="*/ 173 w 235"/>
                  <a:gd name="T3" fmla="*/ 0 h 586"/>
                  <a:gd name="T4" fmla="*/ 173 w 235"/>
                  <a:gd name="T5" fmla="*/ 32 h 586"/>
                  <a:gd name="T6" fmla="*/ 180 w 235"/>
                  <a:gd name="T7" fmla="*/ 49 h 586"/>
                  <a:gd name="T8" fmla="*/ 155 w 235"/>
                  <a:gd name="T9" fmla="*/ 74 h 586"/>
                  <a:gd name="T10" fmla="*/ 130 w 235"/>
                  <a:gd name="T11" fmla="*/ 49 h 586"/>
                  <a:gd name="T12" fmla="*/ 138 w 235"/>
                  <a:gd name="T13" fmla="*/ 32 h 586"/>
                  <a:gd name="T14" fmla="*/ 138 w 235"/>
                  <a:gd name="T15" fmla="*/ 0 h 586"/>
                  <a:gd name="T16" fmla="*/ 113 w 235"/>
                  <a:gd name="T17" fmla="*/ 0 h 586"/>
                  <a:gd name="T18" fmla="*/ 113 w 235"/>
                  <a:gd name="T19" fmla="*/ 32 h 586"/>
                  <a:gd name="T20" fmla="*/ 120 w 235"/>
                  <a:gd name="T21" fmla="*/ 49 h 586"/>
                  <a:gd name="T22" fmla="*/ 95 w 235"/>
                  <a:gd name="T23" fmla="*/ 74 h 586"/>
                  <a:gd name="T24" fmla="*/ 70 w 235"/>
                  <a:gd name="T25" fmla="*/ 49 h 586"/>
                  <a:gd name="T26" fmla="*/ 77 w 235"/>
                  <a:gd name="T27" fmla="*/ 32 h 586"/>
                  <a:gd name="T28" fmla="*/ 77 w 235"/>
                  <a:gd name="T29" fmla="*/ 0 h 586"/>
                  <a:gd name="T30" fmla="*/ 52 w 235"/>
                  <a:gd name="T31" fmla="*/ 0 h 586"/>
                  <a:gd name="T32" fmla="*/ 52 w 235"/>
                  <a:gd name="T33" fmla="*/ 32 h 586"/>
                  <a:gd name="T34" fmla="*/ 60 w 235"/>
                  <a:gd name="T35" fmla="*/ 49 h 586"/>
                  <a:gd name="T36" fmla="*/ 35 w 235"/>
                  <a:gd name="T37" fmla="*/ 74 h 586"/>
                  <a:gd name="T38" fmla="*/ 10 w 235"/>
                  <a:gd name="T39" fmla="*/ 49 h 586"/>
                  <a:gd name="T40" fmla="*/ 17 w 235"/>
                  <a:gd name="T41" fmla="*/ 32 h 586"/>
                  <a:gd name="T42" fmla="*/ 17 w 235"/>
                  <a:gd name="T43" fmla="*/ 0 h 586"/>
                  <a:gd name="T44" fmla="*/ 0 w 235"/>
                  <a:gd name="T45" fmla="*/ 0 h 586"/>
                  <a:gd name="T46" fmla="*/ 0 w 235"/>
                  <a:gd name="T47" fmla="*/ 586 h 586"/>
                  <a:gd name="T48" fmla="*/ 192 w 235"/>
                  <a:gd name="T49" fmla="*/ 586 h 586"/>
                  <a:gd name="T50" fmla="*/ 235 w 235"/>
                  <a:gd name="T51" fmla="*/ 586 h 586"/>
                  <a:gd name="T52" fmla="*/ 235 w 235"/>
                  <a:gd name="T53" fmla="*/ 64 h 586"/>
                  <a:gd name="T54" fmla="*/ 215 w 235"/>
                  <a:gd name="T55" fmla="*/ 74 h 586"/>
                  <a:gd name="T56" fmla="*/ 191 w 235"/>
                  <a:gd name="T57" fmla="*/ 49 h 586"/>
                  <a:gd name="T58" fmla="*/ 198 w 235"/>
                  <a:gd name="T59" fmla="*/ 32 h 586"/>
                  <a:gd name="T60" fmla="*/ 198 w 235"/>
                  <a:gd name="T61" fmla="*/ 0 h 586"/>
                  <a:gd name="T62" fmla="*/ 235 w 235"/>
                  <a:gd name="T63" fmla="*/ 0 h 586"/>
                  <a:gd name="T64" fmla="*/ 235 w 235"/>
                  <a:gd name="T65" fmla="*/ 0 h 586"/>
                  <a:gd name="T66" fmla="*/ 233 w 235"/>
                  <a:gd name="T67" fmla="*/ 0 h 586"/>
                  <a:gd name="T68" fmla="*/ 233 w 235"/>
                  <a:gd name="T69" fmla="*/ 32 h 586"/>
                  <a:gd name="T70" fmla="*/ 235 w 235"/>
                  <a:gd name="T71" fmla="*/ 35 h 586"/>
                  <a:gd name="T72" fmla="*/ 235 w 235"/>
                  <a:gd name="T73" fmla="*/ 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5" h="586">
                    <a:moveTo>
                      <a:pt x="198" y="0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32"/>
                      <a:pt x="173" y="32"/>
                      <a:pt x="173" y="32"/>
                    </a:cubicBezTo>
                    <a:cubicBezTo>
                      <a:pt x="177" y="36"/>
                      <a:pt x="180" y="42"/>
                      <a:pt x="180" y="49"/>
                    </a:cubicBezTo>
                    <a:cubicBezTo>
                      <a:pt x="180" y="63"/>
                      <a:pt x="169" y="74"/>
                      <a:pt x="155" y="74"/>
                    </a:cubicBezTo>
                    <a:cubicBezTo>
                      <a:pt x="141" y="74"/>
                      <a:pt x="130" y="63"/>
                      <a:pt x="130" y="49"/>
                    </a:cubicBezTo>
                    <a:cubicBezTo>
                      <a:pt x="130" y="42"/>
                      <a:pt x="133" y="36"/>
                      <a:pt x="138" y="32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7" y="36"/>
                      <a:pt x="120" y="42"/>
                      <a:pt x="120" y="49"/>
                    </a:cubicBezTo>
                    <a:cubicBezTo>
                      <a:pt x="120" y="63"/>
                      <a:pt x="109" y="74"/>
                      <a:pt x="95" y="74"/>
                    </a:cubicBezTo>
                    <a:cubicBezTo>
                      <a:pt x="81" y="74"/>
                      <a:pt x="70" y="63"/>
                      <a:pt x="70" y="49"/>
                    </a:cubicBezTo>
                    <a:cubicBezTo>
                      <a:pt x="70" y="42"/>
                      <a:pt x="73" y="36"/>
                      <a:pt x="77" y="3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7" y="36"/>
                      <a:pt x="60" y="42"/>
                      <a:pt x="60" y="49"/>
                    </a:cubicBezTo>
                    <a:cubicBezTo>
                      <a:pt x="60" y="63"/>
                      <a:pt x="48" y="74"/>
                      <a:pt x="35" y="74"/>
                    </a:cubicBezTo>
                    <a:cubicBezTo>
                      <a:pt x="21" y="74"/>
                      <a:pt x="10" y="63"/>
                      <a:pt x="10" y="49"/>
                    </a:cubicBezTo>
                    <a:cubicBezTo>
                      <a:pt x="10" y="42"/>
                      <a:pt x="13" y="36"/>
                      <a:pt x="17" y="3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86"/>
                      <a:pt x="0" y="586"/>
                      <a:pt x="0" y="586"/>
                    </a:cubicBezTo>
                    <a:cubicBezTo>
                      <a:pt x="192" y="586"/>
                      <a:pt x="192" y="586"/>
                      <a:pt x="192" y="586"/>
                    </a:cubicBezTo>
                    <a:cubicBezTo>
                      <a:pt x="235" y="586"/>
                      <a:pt x="235" y="586"/>
                      <a:pt x="235" y="586"/>
                    </a:cubicBezTo>
                    <a:cubicBezTo>
                      <a:pt x="235" y="64"/>
                      <a:pt x="235" y="64"/>
                      <a:pt x="235" y="64"/>
                    </a:cubicBezTo>
                    <a:cubicBezTo>
                      <a:pt x="231" y="70"/>
                      <a:pt x="223" y="74"/>
                      <a:pt x="215" y="74"/>
                    </a:cubicBezTo>
                    <a:cubicBezTo>
                      <a:pt x="202" y="74"/>
                      <a:pt x="191" y="63"/>
                      <a:pt x="191" y="49"/>
                    </a:cubicBezTo>
                    <a:cubicBezTo>
                      <a:pt x="191" y="42"/>
                      <a:pt x="193" y="36"/>
                      <a:pt x="198" y="32"/>
                    </a:cubicBezTo>
                    <a:cubicBezTo>
                      <a:pt x="198" y="0"/>
                      <a:pt x="198" y="0"/>
                      <a:pt x="198" y="0"/>
                    </a:cubicBezTo>
                    <a:moveTo>
                      <a:pt x="235" y="0"/>
                    </a:move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3" y="32"/>
                      <a:pt x="233" y="32"/>
                      <a:pt x="233" y="32"/>
                    </a:cubicBezTo>
                    <a:cubicBezTo>
                      <a:pt x="234" y="33"/>
                      <a:pt x="234" y="34"/>
                      <a:pt x="235" y="35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solidFill>
                <a:srgbClr val="D7D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58">
                <a:extLst>
                  <a:ext uri="{FF2B5EF4-FFF2-40B4-BE49-F238E27FC236}">
                    <a16:creationId xmlns:a16="http://schemas.microsoft.com/office/drawing/2014/main" id="{B9DB848C-E8D0-43EB-A0E5-3FF022B15B08}"/>
                  </a:ext>
                </a:extLst>
              </p:cNvPr>
              <p:cNvSpPr/>
              <p:nvPr/>
            </p:nvSpPr>
            <p:spPr bwMode="auto">
              <a:xfrm>
                <a:off x="1936751" y="5392738"/>
                <a:ext cx="188913" cy="157163"/>
              </a:xfrm>
              <a:custGeom>
                <a:avLst/>
                <a:gdLst>
                  <a:gd name="T0" fmla="*/ 7 w 50"/>
                  <a:gd name="T1" fmla="*/ 0 h 42"/>
                  <a:gd name="T2" fmla="*/ 0 w 50"/>
                  <a:gd name="T3" fmla="*/ 17 h 42"/>
                  <a:gd name="T4" fmla="*/ 25 w 50"/>
                  <a:gd name="T5" fmla="*/ 42 h 42"/>
                  <a:gd name="T6" fmla="*/ 50 w 50"/>
                  <a:gd name="T7" fmla="*/ 17 h 42"/>
                  <a:gd name="T8" fmla="*/ 42 w 50"/>
                  <a:gd name="T9" fmla="*/ 0 h 42"/>
                  <a:gd name="T10" fmla="*/ 42 w 50"/>
                  <a:gd name="T11" fmla="*/ 8 h 42"/>
                  <a:gd name="T12" fmla="*/ 25 w 50"/>
                  <a:gd name="T13" fmla="*/ 26 h 42"/>
                  <a:gd name="T14" fmla="*/ 7 w 50"/>
                  <a:gd name="T15" fmla="*/ 8 h 42"/>
                  <a:gd name="T16" fmla="*/ 7 w 5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2">
                    <a:moveTo>
                      <a:pt x="7" y="0"/>
                    </a:moveTo>
                    <a:cubicBezTo>
                      <a:pt x="3" y="4"/>
                      <a:pt x="0" y="10"/>
                      <a:pt x="0" y="17"/>
                    </a:cubicBezTo>
                    <a:cubicBezTo>
                      <a:pt x="0" y="31"/>
                      <a:pt x="11" y="42"/>
                      <a:pt x="25" y="42"/>
                    </a:cubicBezTo>
                    <a:cubicBezTo>
                      <a:pt x="38" y="42"/>
                      <a:pt x="50" y="31"/>
                      <a:pt x="50" y="17"/>
                    </a:cubicBezTo>
                    <a:cubicBezTo>
                      <a:pt x="50" y="10"/>
                      <a:pt x="47" y="4"/>
                      <a:pt x="42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18"/>
                      <a:pt x="35" y="26"/>
                      <a:pt x="25" y="26"/>
                    </a:cubicBezTo>
                    <a:cubicBezTo>
                      <a:pt x="15" y="26"/>
                      <a:pt x="7" y="18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C1C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59">
                <a:extLst>
                  <a:ext uri="{FF2B5EF4-FFF2-40B4-BE49-F238E27FC236}">
                    <a16:creationId xmlns:a16="http://schemas.microsoft.com/office/drawing/2014/main" id="{E69B5068-53FF-4E08-9FB9-F556601804A8}"/>
                  </a:ext>
                </a:extLst>
              </p:cNvPr>
              <p:cNvSpPr/>
              <p:nvPr/>
            </p:nvSpPr>
            <p:spPr bwMode="auto">
              <a:xfrm>
                <a:off x="2162176" y="5392738"/>
                <a:ext cx="187325" cy="157163"/>
              </a:xfrm>
              <a:custGeom>
                <a:avLst/>
                <a:gdLst>
                  <a:gd name="T0" fmla="*/ 7 w 50"/>
                  <a:gd name="T1" fmla="*/ 0 h 42"/>
                  <a:gd name="T2" fmla="*/ 0 w 50"/>
                  <a:gd name="T3" fmla="*/ 17 h 42"/>
                  <a:gd name="T4" fmla="*/ 25 w 50"/>
                  <a:gd name="T5" fmla="*/ 42 h 42"/>
                  <a:gd name="T6" fmla="*/ 50 w 50"/>
                  <a:gd name="T7" fmla="*/ 17 h 42"/>
                  <a:gd name="T8" fmla="*/ 43 w 50"/>
                  <a:gd name="T9" fmla="*/ 0 h 42"/>
                  <a:gd name="T10" fmla="*/ 43 w 50"/>
                  <a:gd name="T11" fmla="*/ 8 h 42"/>
                  <a:gd name="T12" fmla="*/ 25 w 50"/>
                  <a:gd name="T13" fmla="*/ 26 h 42"/>
                  <a:gd name="T14" fmla="*/ 7 w 50"/>
                  <a:gd name="T15" fmla="*/ 8 h 42"/>
                  <a:gd name="T16" fmla="*/ 7 w 5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2">
                    <a:moveTo>
                      <a:pt x="7" y="0"/>
                    </a:moveTo>
                    <a:cubicBezTo>
                      <a:pt x="3" y="4"/>
                      <a:pt x="0" y="10"/>
                      <a:pt x="0" y="17"/>
                    </a:cubicBezTo>
                    <a:cubicBezTo>
                      <a:pt x="0" y="31"/>
                      <a:pt x="11" y="42"/>
                      <a:pt x="25" y="42"/>
                    </a:cubicBezTo>
                    <a:cubicBezTo>
                      <a:pt x="39" y="42"/>
                      <a:pt x="50" y="31"/>
                      <a:pt x="50" y="17"/>
                    </a:cubicBezTo>
                    <a:cubicBezTo>
                      <a:pt x="50" y="10"/>
                      <a:pt x="47" y="4"/>
                      <a:pt x="43" y="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18"/>
                      <a:pt x="35" y="26"/>
                      <a:pt x="25" y="26"/>
                    </a:cubicBezTo>
                    <a:cubicBezTo>
                      <a:pt x="15" y="26"/>
                      <a:pt x="7" y="18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C1C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60">
                <a:extLst>
                  <a:ext uri="{FF2B5EF4-FFF2-40B4-BE49-F238E27FC236}">
                    <a16:creationId xmlns:a16="http://schemas.microsoft.com/office/drawing/2014/main" id="{1A0DAE78-D59A-444F-979A-3E6370B88707}"/>
                  </a:ext>
                </a:extLst>
              </p:cNvPr>
              <p:cNvSpPr/>
              <p:nvPr/>
            </p:nvSpPr>
            <p:spPr bwMode="auto">
              <a:xfrm>
                <a:off x="2387601" y="5392738"/>
                <a:ext cx="187325" cy="157163"/>
              </a:xfrm>
              <a:custGeom>
                <a:avLst/>
                <a:gdLst>
                  <a:gd name="T0" fmla="*/ 8 w 50"/>
                  <a:gd name="T1" fmla="*/ 0 h 42"/>
                  <a:gd name="T2" fmla="*/ 0 w 50"/>
                  <a:gd name="T3" fmla="*/ 17 h 42"/>
                  <a:gd name="T4" fmla="*/ 25 w 50"/>
                  <a:gd name="T5" fmla="*/ 42 h 42"/>
                  <a:gd name="T6" fmla="*/ 50 w 50"/>
                  <a:gd name="T7" fmla="*/ 17 h 42"/>
                  <a:gd name="T8" fmla="*/ 43 w 50"/>
                  <a:gd name="T9" fmla="*/ 0 h 42"/>
                  <a:gd name="T10" fmla="*/ 43 w 50"/>
                  <a:gd name="T11" fmla="*/ 8 h 42"/>
                  <a:gd name="T12" fmla="*/ 25 w 50"/>
                  <a:gd name="T13" fmla="*/ 26 h 42"/>
                  <a:gd name="T14" fmla="*/ 8 w 50"/>
                  <a:gd name="T15" fmla="*/ 8 h 42"/>
                  <a:gd name="T16" fmla="*/ 8 w 5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2">
                    <a:moveTo>
                      <a:pt x="8" y="0"/>
                    </a:moveTo>
                    <a:cubicBezTo>
                      <a:pt x="3" y="4"/>
                      <a:pt x="0" y="10"/>
                      <a:pt x="0" y="17"/>
                    </a:cubicBezTo>
                    <a:cubicBezTo>
                      <a:pt x="0" y="31"/>
                      <a:pt x="11" y="42"/>
                      <a:pt x="25" y="42"/>
                    </a:cubicBezTo>
                    <a:cubicBezTo>
                      <a:pt x="39" y="42"/>
                      <a:pt x="50" y="31"/>
                      <a:pt x="50" y="17"/>
                    </a:cubicBezTo>
                    <a:cubicBezTo>
                      <a:pt x="50" y="10"/>
                      <a:pt x="47" y="4"/>
                      <a:pt x="43" y="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18"/>
                      <a:pt x="35" y="26"/>
                      <a:pt x="25" y="26"/>
                    </a:cubicBezTo>
                    <a:cubicBezTo>
                      <a:pt x="15" y="26"/>
                      <a:pt x="8" y="18"/>
                      <a:pt x="8" y="8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C1C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61">
                <a:extLst>
                  <a:ext uri="{FF2B5EF4-FFF2-40B4-BE49-F238E27FC236}">
                    <a16:creationId xmlns:a16="http://schemas.microsoft.com/office/drawing/2014/main" id="{1EED96B2-4E3F-4D4E-8D19-DC97DBCD2352}"/>
                  </a:ext>
                </a:extLst>
              </p:cNvPr>
              <p:cNvSpPr/>
              <p:nvPr/>
            </p:nvSpPr>
            <p:spPr bwMode="auto">
              <a:xfrm>
                <a:off x="2189163" y="5189538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2">
                <a:extLst>
                  <a:ext uri="{FF2B5EF4-FFF2-40B4-BE49-F238E27FC236}">
                    <a16:creationId xmlns:a16="http://schemas.microsoft.com/office/drawing/2014/main" id="{AFBC46D0-892F-49CB-B2B5-06941951F1B2}"/>
                  </a:ext>
                </a:extLst>
              </p:cNvPr>
              <p:cNvSpPr/>
              <p:nvPr/>
            </p:nvSpPr>
            <p:spPr bwMode="auto">
              <a:xfrm>
                <a:off x="2781301" y="5403850"/>
                <a:ext cx="19050" cy="107950"/>
              </a:xfrm>
              <a:custGeom>
                <a:avLst/>
                <a:gdLst>
                  <a:gd name="T0" fmla="*/ 0 w 5"/>
                  <a:gd name="T1" fmla="*/ 0 h 29"/>
                  <a:gd name="T2" fmla="*/ 0 w 5"/>
                  <a:gd name="T3" fmla="*/ 29 h 29"/>
                  <a:gd name="T4" fmla="*/ 5 w 5"/>
                  <a:gd name="T5" fmla="*/ 14 h 29"/>
                  <a:gd name="T6" fmla="*/ 0 w 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9">
                    <a:moveTo>
                      <a:pt x="0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3" y="25"/>
                      <a:pt x="5" y="20"/>
                      <a:pt x="5" y="14"/>
                    </a:cubicBezTo>
                    <a:cubicBezTo>
                      <a:pt x="5" y="9"/>
                      <a:pt x="3" y="4"/>
                      <a:pt x="0" y="0"/>
                    </a:cubicBezTo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63">
                <a:extLst>
                  <a:ext uri="{FF2B5EF4-FFF2-40B4-BE49-F238E27FC236}">
                    <a16:creationId xmlns:a16="http://schemas.microsoft.com/office/drawing/2014/main" id="{5D9D213F-48C3-498D-9E33-910BBDB6675D}"/>
                  </a:ext>
                </a:extLst>
              </p:cNvPr>
              <p:cNvSpPr/>
              <p:nvPr/>
            </p:nvSpPr>
            <p:spPr bwMode="auto">
              <a:xfrm>
                <a:off x="2616201" y="5392738"/>
                <a:ext cx="165100" cy="157163"/>
              </a:xfrm>
              <a:custGeom>
                <a:avLst/>
                <a:gdLst>
                  <a:gd name="T0" fmla="*/ 7 w 44"/>
                  <a:gd name="T1" fmla="*/ 0 h 42"/>
                  <a:gd name="T2" fmla="*/ 0 w 44"/>
                  <a:gd name="T3" fmla="*/ 17 h 42"/>
                  <a:gd name="T4" fmla="*/ 24 w 44"/>
                  <a:gd name="T5" fmla="*/ 42 h 42"/>
                  <a:gd name="T6" fmla="*/ 44 w 44"/>
                  <a:gd name="T7" fmla="*/ 32 h 42"/>
                  <a:gd name="T8" fmla="*/ 44 w 44"/>
                  <a:gd name="T9" fmla="*/ 3 h 42"/>
                  <a:gd name="T10" fmla="*/ 42 w 44"/>
                  <a:gd name="T11" fmla="*/ 0 h 42"/>
                  <a:gd name="T12" fmla="*/ 42 w 44"/>
                  <a:gd name="T13" fmla="*/ 8 h 42"/>
                  <a:gd name="T14" fmla="*/ 24 w 44"/>
                  <a:gd name="T15" fmla="*/ 26 h 42"/>
                  <a:gd name="T16" fmla="*/ 7 w 44"/>
                  <a:gd name="T17" fmla="*/ 8 h 42"/>
                  <a:gd name="T18" fmla="*/ 7 w 44"/>
                  <a:gd name="T1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2">
                    <a:moveTo>
                      <a:pt x="7" y="0"/>
                    </a:moveTo>
                    <a:cubicBezTo>
                      <a:pt x="2" y="4"/>
                      <a:pt x="0" y="10"/>
                      <a:pt x="0" y="17"/>
                    </a:cubicBezTo>
                    <a:cubicBezTo>
                      <a:pt x="0" y="31"/>
                      <a:pt x="11" y="42"/>
                      <a:pt x="24" y="42"/>
                    </a:cubicBezTo>
                    <a:cubicBezTo>
                      <a:pt x="32" y="42"/>
                      <a:pt x="40" y="38"/>
                      <a:pt x="44" y="3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2"/>
                      <a:pt x="43" y="1"/>
                      <a:pt x="42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18"/>
                      <a:pt x="34" y="26"/>
                      <a:pt x="24" y="26"/>
                    </a:cubicBezTo>
                    <a:cubicBezTo>
                      <a:pt x="14" y="26"/>
                      <a:pt x="7" y="18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C1C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64">
                <a:extLst>
                  <a:ext uri="{FF2B5EF4-FFF2-40B4-BE49-F238E27FC236}">
                    <a16:creationId xmlns:a16="http://schemas.microsoft.com/office/drawing/2014/main" id="{DE25FBE7-CA9C-4145-9779-308B57E4AAF7}"/>
                  </a:ext>
                </a:extLst>
              </p:cNvPr>
              <p:cNvSpPr/>
              <p:nvPr/>
            </p:nvSpPr>
            <p:spPr bwMode="auto">
              <a:xfrm>
                <a:off x="1963738" y="5126038"/>
                <a:ext cx="131763" cy="363538"/>
              </a:xfrm>
              <a:custGeom>
                <a:avLst/>
                <a:gdLst>
                  <a:gd name="T0" fmla="*/ 18 w 35"/>
                  <a:gd name="T1" fmla="*/ 0 h 97"/>
                  <a:gd name="T2" fmla="*/ 0 w 35"/>
                  <a:gd name="T3" fmla="*/ 18 h 97"/>
                  <a:gd name="T4" fmla="*/ 0 w 35"/>
                  <a:gd name="T5" fmla="*/ 36 h 97"/>
                  <a:gd name="T6" fmla="*/ 0 w 35"/>
                  <a:gd name="T7" fmla="*/ 39 h 97"/>
                  <a:gd name="T8" fmla="*/ 0 w 35"/>
                  <a:gd name="T9" fmla="*/ 39 h 97"/>
                  <a:gd name="T10" fmla="*/ 0 w 35"/>
                  <a:gd name="T11" fmla="*/ 71 h 97"/>
                  <a:gd name="T12" fmla="*/ 0 w 35"/>
                  <a:gd name="T13" fmla="*/ 79 h 97"/>
                  <a:gd name="T14" fmla="*/ 18 w 35"/>
                  <a:gd name="T15" fmla="*/ 97 h 97"/>
                  <a:gd name="T16" fmla="*/ 35 w 35"/>
                  <a:gd name="T17" fmla="*/ 79 h 97"/>
                  <a:gd name="T18" fmla="*/ 35 w 35"/>
                  <a:gd name="T19" fmla="*/ 71 h 97"/>
                  <a:gd name="T20" fmla="*/ 35 w 35"/>
                  <a:gd name="T21" fmla="*/ 39 h 97"/>
                  <a:gd name="T22" fmla="*/ 35 w 35"/>
                  <a:gd name="T23" fmla="*/ 39 h 97"/>
                  <a:gd name="T24" fmla="*/ 35 w 35"/>
                  <a:gd name="T25" fmla="*/ 18 h 97"/>
                  <a:gd name="T26" fmla="*/ 32 w 35"/>
                  <a:gd name="T27" fmla="*/ 8 h 97"/>
                  <a:gd name="T28" fmla="*/ 18 w 35"/>
                  <a:gd name="T2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97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8" y="97"/>
                      <a:pt x="35" y="89"/>
                      <a:pt x="35" y="79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4"/>
                      <a:pt x="34" y="11"/>
                      <a:pt x="32" y="8"/>
                    </a:cubicBezTo>
                    <a:cubicBezTo>
                      <a:pt x="29" y="3"/>
                      <a:pt x="24" y="0"/>
                      <a:pt x="18" y="0"/>
                    </a:cubicBezTo>
                  </a:path>
                </a:pathLst>
              </a:custGeom>
              <a:solidFill>
                <a:srgbClr val="CB5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65">
                <a:extLst>
                  <a:ext uri="{FF2B5EF4-FFF2-40B4-BE49-F238E27FC236}">
                    <a16:creationId xmlns:a16="http://schemas.microsoft.com/office/drawing/2014/main" id="{77924799-C80B-401D-9515-7416E2E61796}"/>
                  </a:ext>
                </a:extLst>
              </p:cNvPr>
              <p:cNvSpPr/>
              <p:nvPr/>
            </p:nvSpPr>
            <p:spPr bwMode="auto">
              <a:xfrm>
                <a:off x="2189163" y="5126038"/>
                <a:ext cx="134938" cy="363538"/>
              </a:xfrm>
              <a:custGeom>
                <a:avLst/>
                <a:gdLst>
                  <a:gd name="T0" fmla="*/ 18 w 36"/>
                  <a:gd name="T1" fmla="*/ 0 h 97"/>
                  <a:gd name="T2" fmla="*/ 0 w 36"/>
                  <a:gd name="T3" fmla="*/ 17 h 97"/>
                  <a:gd name="T4" fmla="*/ 0 w 36"/>
                  <a:gd name="T5" fmla="*/ 17 h 97"/>
                  <a:gd name="T6" fmla="*/ 0 w 36"/>
                  <a:gd name="T7" fmla="*/ 18 h 97"/>
                  <a:gd name="T8" fmla="*/ 0 w 36"/>
                  <a:gd name="T9" fmla="*/ 39 h 97"/>
                  <a:gd name="T10" fmla="*/ 0 w 36"/>
                  <a:gd name="T11" fmla="*/ 71 h 97"/>
                  <a:gd name="T12" fmla="*/ 0 w 36"/>
                  <a:gd name="T13" fmla="*/ 79 h 97"/>
                  <a:gd name="T14" fmla="*/ 18 w 36"/>
                  <a:gd name="T15" fmla="*/ 97 h 97"/>
                  <a:gd name="T16" fmla="*/ 36 w 36"/>
                  <a:gd name="T17" fmla="*/ 79 h 97"/>
                  <a:gd name="T18" fmla="*/ 36 w 36"/>
                  <a:gd name="T19" fmla="*/ 71 h 97"/>
                  <a:gd name="T20" fmla="*/ 36 w 36"/>
                  <a:gd name="T21" fmla="*/ 39 h 97"/>
                  <a:gd name="T22" fmla="*/ 36 w 36"/>
                  <a:gd name="T23" fmla="*/ 39 h 97"/>
                  <a:gd name="T24" fmla="*/ 36 w 36"/>
                  <a:gd name="T25" fmla="*/ 32 h 97"/>
                  <a:gd name="T26" fmla="*/ 36 w 36"/>
                  <a:gd name="T27" fmla="*/ 32 h 97"/>
                  <a:gd name="T28" fmla="*/ 36 w 36"/>
                  <a:gd name="T29" fmla="*/ 18 h 97"/>
                  <a:gd name="T30" fmla="*/ 18 w 36"/>
                  <a:gd name="T3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" h="97">
                    <a:moveTo>
                      <a:pt x="18" y="0"/>
                    </a:moveTo>
                    <a:cubicBezTo>
                      <a:pt x="8" y="0"/>
                      <a:pt x="1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7"/>
                      <a:pt x="18" y="97"/>
                    </a:cubicBezTo>
                    <a:cubicBezTo>
                      <a:pt x="28" y="97"/>
                      <a:pt x="36" y="89"/>
                      <a:pt x="36" y="79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</a:path>
                </a:pathLst>
              </a:custGeom>
              <a:solidFill>
                <a:srgbClr val="CB5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67">
                <a:extLst>
                  <a:ext uri="{FF2B5EF4-FFF2-40B4-BE49-F238E27FC236}">
                    <a16:creationId xmlns:a16="http://schemas.microsoft.com/office/drawing/2014/main" id="{F3D016F3-DB15-47BB-86B5-B30C9A3F9241}"/>
                  </a:ext>
                </a:extLst>
              </p:cNvPr>
              <p:cNvSpPr/>
              <p:nvPr/>
            </p:nvSpPr>
            <p:spPr bwMode="auto">
              <a:xfrm>
                <a:off x="2417763" y="5126038"/>
                <a:ext cx="131763" cy="363538"/>
              </a:xfrm>
              <a:custGeom>
                <a:avLst/>
                <a:gdLst>
                  <a:gd name="T0" fmla="*/ 17 w 35"/>
                  <a:gd name="T1" fmla="*/ 0 h 97"/>
                  <a:gd name="T2" fmla="*/ 5 w 35"/>
                  <a:gd name="T3" fmla="*/ 5 h 97"/>
                  <a:gd name="T4" fmla="*/ 5 w 35"/>
                  <a:gd name="T5" fmla="*/ 5 h 97"/>
                  <a:gd name="T6" fmla="*/ 5 w 35"/>
                  <a:gd name="T7" fmla="*/ 5 h 97"/>
                  <a:gd name="T8" fmla="*/ 0 w 35"/>
                  <a:gd name="T9" fmla="*/ 18 h 97"/>
                  <a:gd name="T10" fmla="*/ 0 w 35"/>
                  <a:gd name="T11" fmla="*/ 39 h 97"/>
                  <a:gd name="T12" fmla="*/ 0 w 35"/>
                  <a:gd name="T13" fmla="*/ 39 h 97"/>
                  <a:gd name="T14" fmla="*/ 0 w 35"/>
                  <a:gd name="T15" fmla="*/ 71 h 97"/>
                  <a:gd name="T16" fmla="*/ 0 w 35"/>
                  <a:gd name="T17" fmla="*/ 79 h 97"/>
                  <a:gd name="T18" fmla="*/ 17 w 35"/>
                  <a:gd name="T19" fmla="*/ 97 h 97"/>
                  <a:gd name="T20" fmla="*/ 35 w 35"/>
                  <a:gd name="T21" fmla="*/ 79 h 97"/>
                  <a:gd name="T22" fmla="*/ 35 w 35"/>
                  <a:gd name="T23" fmla="*/ 71 h 97"/>
                  <a:gd name="T24" fmla="*/ 35 w 35"/>
                  <a:gd name="T25" fmla="*/ 39 h 97"/>
                  <a:gd name="T26" fmla="*/ 35 w 35"/>
                  <a:gd name="T27" fmla="*/ 39 h 97"/>
                  <a:gd name="T28" fmla="*/ 35 w 35"/>
                  <a:gd name="T29" fmla="*/ 18 h 97"/>
                  <a:gd name="T30" fmla="*/ 29 w 35"/>
                  <a:gd name="T31" fmla="*/ 5 h 97"/>
                  <a:gd name="T32" fmla="*/ 17 w 35"/>
                  <a:gd name="T3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97">
                    <a:moveTo>
                      <a:pt x="17" y="0"/>
                    </a:moveTo>
                    <a:cubicBezTo>
                      <a:pt x="12" y="0"/>
                      <a:pt x="8" y="2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2" y="8"/>
                      <a:pt x="0" y="13"/>
                      <a:pt x="0" y="1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7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2"/>
                      <a:pt x="32" y="8"/>
                      <a:pt x="29" y="5"/>
                    </a:cubicBezTo>
                    <a:cubicBezTo>
                      <a:pt x="26" y="2"/>
                      <a:pt x="22" y="0"/>
                      <a:pt x="17" y="0"/>
                    </a:cubicBezTo>
                  </a:path>
                </a:pathLst>
              </a:custGeom>
              <a:solidFill>
                <a:srgbClr val="CB5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68">
                <a:extLst>
                  <a:ext uri="{FF2B5EF4-FFF2-40B4-BE49-F238E27FC236}">
                    <a16:creationId xmlns:a16="http://schemas.microsoft.com/office/drawing/2014/main" id="{EE8E7FE3-8365-4518-847E-32E240E76F67}"/>
                  </a:ext>
                </a:extLst>
              </p:cNvPr>
              <p:cNvSpPr/>
              <p:nvPr/>
            </p:nvSpPr>
            <p:spPr bwMode="auto">
              <a:xfrm>
                <a:off x="2643188" y="5126038"/>
                <a:ext cx="131763" cy="363538"/>
              </a:xfrm>
              <a:custGeom>
                <a:avLst/>
                <a:gdLst>
                  <a:gd name="T0" fmla="*/ 17 w 35"/>
                  <a:gd name="T1" fmla="*/ 0 h 97"/>
                  <a:gd name="T2" fmla="*/ 5 w 35"/>
                  <a:gd name="T3" fmla="*/ 5 h 97"/>
                  <a:gd name="T4" fmla="*/ 0 w 35"/>
                  <a:gd name="T5" fmla="*/ 18 h 97"/>
                  <a:gd name="T6" fmla="*/ 0 w 35"/>
                  <a:gd name="T7" fmla="*/ 39 h 97"/>
                  <a:gd name="T8" fmla="*/ 0 w 35"/>
                  <a:gd name="T9" fmla="*/ 39 h 97"/>
                  <a:gd name="T10" fmla="*/ 0 w 35"/>
                  <a:gd name="T11" fmla="*/ 71 h 97"/>
                  <a:gd name="T12" fmla="*/ 0 w 35"/>
                  <a:gd name="T13" fmla="*/ 79 h 97"/>
                  <a:gd name="T14" fmla="*/ 17 w 35"/>
                  <a:gd name="T15" fmla="*/ 97 h 97"/>
                  <a:gd name="T16" fmla="*/ 35 w 35"/>
                  <a:gd name="T17" fmla="*/ 79 h 97"/>
                  <a:gd name="T18" fmla="*/ 35 w 35"/>
                  <a:gd name="T19" fmla="*/ 71 h 97"/>
                  <a:gd name="T20" fmla="*/ 35 w 35"/>
                  <a:gd name="T21" fmla="*/ 39 h 97"/>
                  <a:gd name="T22" fmla="*/ 35 w 35"/>
                  <a:gd name="T23" fmla="*/ 39 h 97"/>
                  <a:gd name="T24" fmla="*/ 35 w 35"/>
                  <a:gd name="T25" fmla="*/ 32 h 97"/>
                  <a:gd name="T26" fmla="*/ 35 w 35"/>
                  <a:gd name="T27" fmla="*/ 32 h 97"/>
                  <a:gd name="T28" fmla="*/ 35 w 35"/>
                  <a:gd name="T29" fmla="*/ 18 h 97"/>
                  <a:gd name="T30" fmla="*/ 17 w 35"/>
                  <a:gd name="T3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97">
                    <a:moveTo>
                      <a:pt x="17" y="0"/>
                    </a:moveTo>
                    <a:cubicBezTo>
                      <a:pt x="13" y="0"/>
                      <a:pt x="8" y="2"/>
                      <a:pt x="5" y="5"/>
                    </a:cubicBezTo>
                    <a:cubicBezTo>
                      <a:pt x="2" y="8"/>
                      <a:pt x="0" y="13"/>
                      <a:pt x="0" y="1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7" y="97"/>
                      <a:pt x="17" y="97"/>
                    </a:cubicBezTo>
                    <a:cubicBezTo>
                      <a:pt x="27" y="97"/>
                      <a:pt x="35" y="89"/>
                      <a:pt x="35" y="79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</a:path>
                </a:pathLst>
              </a:custGeom>
              <a:solidFill>
                <a:srgbClr val="CB5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1A3EE56-C20F-414E-BD55-3C013D2F84B9}"/>
                </a:ext>
              </a:extLst>
            </p:cNvPr>
            <p:cNvSpPr txBox="1"/>
            <p:nvPr/>
          </p:nvSpPr>
          <p:spPr>
            <a:xfrm>
              <a:off x="1882135" y="2152927"/>
              <a:ext cx="89411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4681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</a:t>
              </a:r>
              <a:endParaRPr lang="en-US" altLang="zh-CN" sz="3200" b="1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3200" b="1" dirty="0">
                  <a:solidFill>
                    <a:srgbClr val="4681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HR</a:t>
              </a:r>
            </a:p>
            <a:p>
              <a:r>
                <a:rPr lang="zh-CN" altLang="en-US" sz="3200" b="1" dirty="0">
                  <a:solidFill>
                    <a:srgbClr val="4681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24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822051" y="1672938"/>
            <a:ext cx="5726829" cy="718078"/>
            <a:chOff x="1098018" y="1340446"/>
            <a:chExt cx="6947964" cy="737210"/>
          </a:xfrm>
        </p:grpSpPr>
        <p:sp>
          <p:nvSpPr>
            <p:cNvPr id="44" name="任意多边形 43"/>
            <p:cNvSpPr/>
            <p:nvPr/>
          </p:nvSpPr>
          <p:spPr>
            <a:xfrm>
              <a:off x="2699790" y="1414168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互联网公司秋招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822051" y="2503038"/>
            <a:ext cx="5726829" cy="730231"/>
            <a:chOff x="1098018" y="2114517"/>
            <a:chExt cx="6947964" cy="737210"/>
          </a:xfrm>
        </p:grpSpPr>
        <p:sp>
          <p:nvSpPr>
            <p:cNvPr id="47" name="任意多边形 46"/>
            <p:cNvSpPr/>
            <p:nvPr/>
          </p:nvSpPr>
          <p:spPr>
            <a:xfrm>
              <a:off x="2699790" y="2188239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国家公务员考试</a:t>
              </a: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1098018" y="2114517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822051" y="3345716"/>
            <a:ext cx="5726829" cy="728443"/>
            <a:chOff x="1098018" y="2888588"/>
            <a:chExt cx="6947964" cy="737210"/>
          </a:xfrm>
        </p:grpSpPr>
        <p:sp>
          <p:nvSpPr>
            <p:cNvPr id="50" name="任意多边形 49"/>
            <p:cNvSpPr/>
            <p:nvPr/>
          </p:nvSpPr>
          <p:spPr>
            <a:xfrm>
              <a:off x="2699790" y="296231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国企银行</a:t>
              </a: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1098018" y="2888588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822051" y="4190372"/>
            <a:ext cx="5726829" cy="757548"/>
            <a:chOff x="1098018" y="3662660"/>
            <a:chExt cx="6947964" cy="737210"/>
          </a:xfrm>
        </p:grpSpPr>
        <p:sp>
          <p:nvSpPr>
            <p:cNvPr id="53" name="任意多边形 52"/>
            <p:cNvSpPr/>
            <p:nvPr/>
          </p:nvSpPr>
          <p:spPr>
            <a:xfrm>
              <a:off x="2699790" y="373638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学习规划</a:t>
              </a: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098018" y="3662660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23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28"/>
          <p:cNvSpPr txBox="1"/>
          <p:nvPr/>
        </p:nvSpPr>
        <p:spPr>
          <a:xfrm>
            <a:off x="658236" y="97651"/>
            <a:ext cx="39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DE803A-7FBD-469F-BF13-13EA64FC3F69}"/>
              </a:ext>
            </a:extLst>
          </p:cNvPr>
          <p:cNvSpPr txBox="1"/>
          <p:nvPr/>
        </p:nvSpPr>
        <p:spPr>
          <a:xfrm>
            <a:off x="241491" y="6482993"/>
            <a:ext cx="344136" cy="37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4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44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面试环节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原创设计师QQ598969553                 _1">
            <a:extLst>
              <a:ext uri="{FF2B5EF4-FFF2-40B4-BE49-F238E27FC236}">
                <a16:creationId xmlns:a16="http://schemas.microsoft.com/office/drawing/2014/main" id="{7145C7D7-90AF-4FA8-95A7-0CAFB0DF4EB9}"/>
              </a:ext>
            </a:extLst>
          </p:cNvPr>
          <p:cNvSpPr/>
          <p:nvPr/>
        </p:nvSpPr>
        <p:spPr>
          <a:xfrm>
            <a:off x="683568" y="1433062"/>
            <a:ext cx="7776864" cy="4399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165100" dist="50800" dir="138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原创设计师QQ598969553                 _2">
            <a:extLst>
              <a:ext uri="{FF2B5EF4-FFF2-40B4-BE49-F238E27FC236}">
                <a16:creationId xmlns:a16="http://schemas.microsoft.com/office/drawing/2014/main" id="{9E9BF12B-7612-4B0F-AEE0-7CD99AC88D3E}"/>
              </a:ext>
            </a:extLst>
          </p:cNvPr>
          <p:cNvSpPr txBox="1"/>
          <p:nvPr/>
        </p:nvSpPr>
        <p:spPr>
          <a:xfrm>
            <a:off x="1009148" y="2472542"/>
            <a:ext cx="7247462" cy="319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尽早投递，后期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越少，面试难度越高。不要想着等彻底准备好再投。</a:t>
            </a: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面试时间可以跟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预约调整，合理安排各场面试的时间。</a:t>
            </a: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跟面试官交流一定要自信大方，过于紧张会让面试官觉得抗压能力不行。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算法题是每场面试必考环节，而且十分重要，具有一票否决权。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面试也有运气成分，没通过别灰心，可能只是缘分未到。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面试过程中尝试掌握话题主动权，你讲得越多，面试官提的问题就越少。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反问环节积极表现出对公司的意向性与学习的主动性等正面形象。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原创设计师QQ598969553                 _3">
            <a:extLst>
              <a:ext uri="{FF2B5EF4-FFF2-40B4-BE49-F238E27FC236}">
                <a16:creationId xmlns:a16="http://schemas.microsoft.com/office/drawing/2014/main" id="{6C602C0E-401D-440F-9FC3-B98E592BB262}"/>
              </a:ext>
            </a:extLst>
          </p:cNvPr>
          <p:cNvSpPr/>
          <p:nvPr/>
        </p:nvSpPr>
        <p:spPr>
          <a:xfrm>
            <a:off x="683568" y="1628766"/>
            <a:ext cx="7776863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BB1717"/>
                </a:solidFill>
                <a:latin typeface="微软雅黑" pitchFamily="34" charset="-122"/>
                <a:ea typeface="微软雅黑" pitchFamily="34" charset="-122"/>
              </a:rPr>
              <a:t>Suggestions</a:t>
            </a:r>
            <a:endParaRPr lang="zh-CN" altLang="en-US" sz="2400" dirty="0">
              <a:solidFill>
                <a:srgbClr val="BB1717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98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E88C960F-2C63-493F-9AA9-E27CEEA300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056" y="3797046"/>
            <a:ext cx="1498890" cy="84312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65322C5-1677-4C25-AC8E-17C71A5086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08" y="4477113"/>
            <a:ext cx="851650" cy="57081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FBBBC00-EE07-4BC8-BC92-C6A5BD6B7F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66" y="3725418"/>
            <a:ext cx="782182" cy="7821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53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谈薪环节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51D804C9-4C2F-49C5-93EC-C168D188A48B}"/>
              </a:ext>
            </a:extLst>
          </p:cNvPr>
          <p:cNvGrpSpPr/>
          <p:nvPr/>
        </p:nvGrpSpPr>
        <p:grpSpPr>
          <a:xfrm>
            <a:off x="5898493" y="1197191"/>
            <a:ext cx="1566790" cy="1530997"/>
            <a:chOff x="1480341" y="924151"/>
            <a:chExt cx="2504849" cy="2504849"/>
          </a:xfrm>
        </p:grpSpPr>
        <p:sp>
          <p:nvSpPr>
            <p:cNvPr id="183" name="泪滴形 182">
              <a:extLst>
                <a:ext uri="{FF2B5EF4-FFF2-40B4-BE49-F238E27FC236}">
                  <a16:creationId xmlns:a16="http://schemas.microsoft.com/office/drawing/2014/main" id="{8C75E6D6-884F-4B35-941B-8E2804C1EDCC}"/>
                </a:ext>
              </a:extLst>
            </p:cNvPr>
            <p:cNvSpPr/>
            <p:nvPr/>
          </p:nvSpPr>
          <p:spPr>
            <a:xfrm rot="8297680">
              <a:off x="1480341" y="924151"/>
              <a:ext cx="2504849" cy="2504849"/>
            </a:xfrm>
            <a:prstGeom prst="teardrop">
              <a:avLst>
                <a:gd name="adj" fmla="val 118789"/>
              </a:avLst>
            </a:prstGeom>
            <a:solidFill>
              <a:srgbClr val="F79646"/>
            </a:solidFill>
            <a:ln w="25400" cap="flat" cmpd="sng" algn="ctr">
              <a:solidFill>
                <a:srgbClr val="F79646"/>
              </a:solidFill>
              <a:prstDash val="solid"/>
            </a:ln>
            <a:effectLst>
              <a:outerShdw dist="114300" dir="8100000" algn="tr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algn="ctr" defTabSz="914217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01336FE9-D3AE-439A-9AB6-72DB293FF3BE}"/>
                </a:ext>
              </a:extLst>
            </p:cNvPr>
            <p:cNvSpPr/>
            <p:nvPr/>
          </p:nvSpPr>
          <p:spPr>
            <a:xfrm>
              <a:off x="1632227" y="1076037"/>
              <a:ext cx="2201075" cy="2201075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152400" dist="203200" dir="13500000">
                <a:srgbClr val="F79646">
                  <a:lumMod val="50000"/>
                </a:srgbClr>
              </a:innerShdw>
            </a:effectLst>
          </p:spPr>
          <p:txBody>
            <a:bodyPr rtlCol="0" anchor="ctr"/>
            <a:lstStyle/>
            <a:p>
              <a:pPr algn="ctr" defTabSz="914217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5DF6D1BD-814B-43C8-ACBF-CFD34D245D1B}"/>
                </a:ext>
              </a:extLst>
            </p:cNvPr>
            <p:cNvCxnSpPr/>
            <p:nvPr/>
          </p:nvCxnSpPr>
          <p:spPr>
            <a:xfrm flipV="1">
              <a:off x="1973761" y="2176575"/>
              <a:ext cx="1518008" cy="244314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5CDEF66E-437E-42B4-AF39-34FB0E389A3F}"/>
                </a:ext>
              </a:extLst>
            </p:cNvPr>
            <p:cNvSpPr/>
            <p:nvPr/>
          </p:nvSpPr>
          <p:spPr>
            <a:xfrm rot="21090047">
              <a:off x="2005331" y="2291746"/>
              <a:ext cx="1595967" cy="504055"/>
            </a:xfrm>
            <a:prstGeom prst="rect">
              <a:avLst/>
            </a:prstGeom>
            <a:solidFill>
              <a:srgbClr val="FFFFFF">
                <a:alpha val="6784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17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16776CBE-6A04-4E5D-86E9-26A1209809F0}"/>
              </a:ext>
            </a:extLst>
          </p:cNvPr>
          <p:cNvGrpSpPr/>
          <p:nvPr/>
        </p:nvGrpSpPr>
        <p:grpSpPr>
          <a:xfrm>
            <a:off x="1420683" y="1196854"/>
            <a:ext cx="1493598" cy="1475390"/>
            <a:chOff x="1480341" y="877841"/>
            <a:chExt cx="2504849" cy="2504849"/>
          </a:xfrm>
        </p:grpSpPr>
        <p:sp>
          <p:nvSpPr>
            <p:cNvPr id="188" name="泪滴形 187">
              <a:extLst>
                <a:ext uri="{FF2B5EF4-FFF2-40B4-BE49-F238E27FC236}">
                  <a16:creationId xmlns:a16="http://schemas.microsoft.com/office/drawing/2014/main" id="{8E09F729-2210-4A33-8643-2A5428BED0BC}"/>
                </a:ext>
              </a:extLst>
            </p:cNvPr>
            <p:cNvSpPr/>
            <p:nvPr/>
          </p:nvSpPr>
          <p:spPr>
            <a:xfrm rot="8297680">
              <a:off x="1480341" y="877841"/>
              <a:ext cx="2504849" cy="2504849"/>
            </a:xfrm>
            <a:prstGeom prst="teardrop">
              <a:avLst>
                <a:gd name="adj" fmla="val 118789"/>
              </a:avLst>
            </a:prstGeom>
            <a:solidFill>
              <a:srgbClr val="4BACC6"/>
            </a:solidFill>
            <a:ln w="25400" cap="flat" cmpd="sng" algn="ctr">
              <a:solidFill>
                <a:srgbClr val="4BACC6"/>
              </a:solidFill>
              <a:prstDash val="solid"/>
            </a:ln>
            <a:effectLst>
              <a:outerShdw dist="114300" dir="8100000" algn="tr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algn="ctr" defTabSz="914217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80D229A9-6B21-47C3-928D-975821429AD6}"/>
                </a:ext>
              </a:extLst>
            </p:cNvPr>
            <p:cNvSpPr/>
            <p:nvPr/>
          </p:nvSpPr>
          <p:spPr>
            <a:xfrm>
              <a:off x="1632228" y="1029726"/>
              <a:ext cx="2201074" cy="220107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152400" dist="203200" dir="13500000">
                <a:srgbClr val="4BACC6">
                  <a:lumMod val="50000"/>
                </a:srgbClr>
              </a:innerShdw>
            </a:effectLst>
          </p:spPr>
          <p:txBody>
            <a:bodyPr rtlCol="0" anchor="ctr"/>
            <a:lstStyle/>
            <a:p>
              <a:pPr algn="ctr" defTabSz="914217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F829DDE-BB77-4340-951F-90C79A33D855}"/>
                </a:ext>
              </a:extLst>
            </p:cNvPr>
            <p:cNvCxnSpPr/>
            <p:nvPr/>
          </p:nvCxnSpPr>
          <p:spPr>
            <a:xfrm flipV="1">
              <a:off x="1973761" y="2176575"/>
              <a:ext cx="1518008" cy="244314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08A12774-4C6D-49D0-854F-017F017DAE42}"/>
                </a:ext>
              </a:extLst>
            </p:cNvPr>
            <p:cNvSpPr/>
            <p:nvPr/>
          </p:nvSpPr>
          <p:spPr>
            <a:xfrm rot="21090047">
              <a:off x="2005331" y="2291746"/>
              <a:ext cx="1595967" cy="504055"/>
            </a:xfrm>
            <a:prstGeom prst="rect">
              <a:avLst/>
            </a:prstGeom>
            <a:solidFill>
              <a:srgbClr val="FFFFFF">
                <a:alpha val="6784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17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</p:grpSp>
      <p:sp>
        <p:nvSpPr>
          <p:cNvPr id="194" name="文本框 29">
            <a:extLst>
              <a:ext uri="{FF2B5EF4-FFF2-40B4-BE49-F238E27FC236}">
                <a16:creationId xmlns:a16="http://schemas.microsoft.com/office/drawing/2014/main" id="{40A471D4-3F43-48B3-9F4C-685085639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514" y="1582952"/>
            <a:ext cx="8847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0099CC"/>
                </a:solidFill>
                <a:latin typeface="微软雅黑" pitchFamily="34" charset="-122"/>
                <a:ea typeface="微软雅黑" pitchFamily="34" charset="-122"/>
              </a:rPr>
              <a:t>面试</a:t>
            </a:r>
          </a:p>
        </p:txBody>
      </p:sp>
      <p:sp>
        <p:nvSpPr>
          <p:cNvPr id="195" name="文本框 33">
            <a:extLst>
              <a:ext uri="{FF2B5EF4-FFF2-40B4-BE49-F238E27FC236}">
                <a16:creationId xmlns:a16="http://schemas.microsoft.com/office/drawing/2014/main" id="{B85B0D41-CAA8-4F39-84B1-8D5CC4D6B1C5}"/>
              </a:ext>
            </a:extLst>
          </p:cNvPr>
          <p:cNvSpPr txBox="1"/>
          <p:nvPr/>
        </p:nvSpPr>
        <p:spPr>
          <a:xfrm>
            <a:off x="1395543" y="1980559"/>
            <a:ext cx="162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99CC"/>
                </a:solidFill>
                <a:latin typeface="微软雅黑" pitchFamily="34" charset="-122"/>
                <a:ea typeface="微软雅黑" pitchFamily="34" charset="-122"/>
              </a:rPr>
              <a:t>卖方市场</a:t>
            </a:r>
          </a:p>
        </p:txBody>
      </p:sp>
      <p:sp>
        <p:nvSpPr>
          <p:cNvPr id="196" name="文本框 29">
            <a:extLst>
              <a:ext uri="{FF2B5EF4-FFF2-40B4-BE49-F238E27FC236}">
                <a16:creationId xmlns:a16="http://schemas.microsoft.com/office/drawing/2014/main" id="{A78532F7-3F62-486E-9CC0-D94EE6876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798" y="1592343"/>
            <a:ext cx="9301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/>
            <a:r>
              <a:rPr lang="zh-CN" altLang="en-US" sz="2400" b="1" dirty="0">
                <a:solidFill>
                  <a:srgbClr val="E27100"/>
                </a:solidFill>
                <a:latin typeface="微软雅黑" pitchFamily="34" charset="-122"/>
                <a:ea typeface="微软雅黑" pitchFamily="34" charset="-122"/>
              </a:rPr>
              <a:t>谈薪</a:t>
            </a:r>
          </a:p>
        </p:txBody>
      </p:sp>
      <p:sp>
        <p:nvSpPr>
          <p:cNvPr id="197" name="文本框 33">
            <a:extLst>
              <a:ext uri="{FF2B5EF4-FFF2-40B4-BE49-F238E27FC236}">
                <a16:creationId xmlns:a16="http://schemas.microsoft.com/office/drawing/2014/main" id="{8D749094-7FAB-47A4-828E-03687045C045}"/>
              </a:ext>
            </a:extLst>
          </p:cNvPr>
          <p:cNvSpPr txBox="1"/>
          <p:nvPr/>
        </p:nvSpPr>
        <p:spPr>
          <a:xfrm>
            <a:off x="5916104" y="2033215"/>
            <a:ext cx="171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E27100"/>
                </a:solidFill>
                <a:latin typeface="微软雅黑" pitchFamily="34" charset="-122"/>
                <a:ea typeface="微软雅黑" pitchFamily="34" charset="-122"/>
              </a:rPr>
              <a:t>买方市场</a:t>
            </a:r>
          </a:p>
        </p:txBody>
      </p: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43512DF1-B7D7-4576-A24B-1DC5429194B1}"/>
              </a:ext>
            </a:extLst>
          </p:cNvPr>
          <p:cNvCxnSpPr/>
          <p:nvPr/>
        </p:nvCxnSpPr>
        <p:spPr>
          <a:xfrm>
            <a:off x="4563055" y="1196854"/>
            <a:ext cx="0" cy="381554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48">
            <a:extLst>
              <a:ext uri="{FF2B5EF4-FFF2-40B4-BE49-F238E27FC236}">
                <a16:creationId xmlns:a16="http://schemas.microsoft.com/office/drawing/2014/main" id="{9948D1A4-49D0-4606-A1C8-C72437DCDA08}"/>
              </a:ext>
            </a:extLst>
          </p:cNvPr>
          <p:cNvSpPr txBox="1"/>
          <p:nvPr/>
        </p:nvSpPr>
        <p:spPr>
          <a:xfrm>
            <a:off x="4157833" y="2508996"/>
            <a:ext cx="828334" cy="6461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35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575D9-778C-48DD-8EFC-6A6E4942EC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0" b="9511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1" y="4536570"/>
            <a:ext cx="1000125" cy="1000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0CC59B-0295-4DA5-877A-1132F51191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0" b="9511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9" y="4536572"/>
            <a:ext cx="1000125" cy="1000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CFFF9E-1941-4BFD-84F1-583DE3CF30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0" b="9511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47" y="4536571"/>
            <a:ext cx="1000125" cy="10001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FBEB13-0338-4B36-8627-EFE2B0130C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0" b="9511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790" y="4536571"/>
            <a:ext cx="1000125" cy="1000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EC84E0-1BBE-41F9-9E57-5923BFBE7C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02" y="3432110"/>
            <a:ext cx="836538" cy="8357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0BF617-A60A-4AC5-AD9E-E6D800382A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0" b="9511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1" y="4536571"/>
            <a:ext cx="1000125" cy="100012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B95391F-8DF2-44C8-86EB-19ACD38CE8C6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72654" y="4267893"/>
            <a:ext cx="1360517" cy="26867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D96B320-7CB7-4315-8085-F37739CC20DF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 flipH="1">
            <a:off x="1470144" y="4267893"/>
            <a:ext cx="663027" cy="26867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5CC4CC0-944B-409B-A921-3110D679E0F8}"/>
              </a:ext>
            </a:extLst>
          </p:cNvPr>
          <p:cNvCxnSpPr>
            <a:cxnSpLocks/>
            <a:stCxn id="13" idx="2"/>
            <a:endCxn id="4" idx="0"/>
          </p:cNvCxnSpPr>
          <p:nvPr/>
        </p:nvCxnSpPr>
        <p:spPr>
          <a:xfrm flipH="1">
            <a:off x="2132932" y="4267893"/>
            <a:ext cx="239" cy="2686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D00BF38-FDC6-40EB-8373-E0D695CEF17C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2133171" y="4267893"/>
            <a:ext cx="643682" cy="26867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27DD783-43B8-417C-B159-5FDEB5110EE6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2133171" y="4267893"/>
            <a:ext cx="1360039" cy="26867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FED7F102-DBDF-4BA0-A87D-260BBAED5A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63" b="98047" l="1563" r="98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68" y="4467472"/>
            <a:ext cx="1138319" cy="113831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24BA192-D26B-4ACA-9E88-3BAFA95EE9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39" y="3877514"/>
            <a:ext cx="770843" cy="1008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82DC182-0CE2-447E-B2E6-FF6CDAE286F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476" y="4375953"/>
            <a:ext cx="932017" cy="263294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31B7D32-0D61-4241-A44C-259E130B1D3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12" y="3671682"/>
            <a:ext cx="412035" cy="411663"/>
          </a:xfrm>
          <a:prstGeom prst="rect">
            <a:avLst/>
          </a:prstGeom>
        </p:spPr>
      </p:pic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307D851-BF99-4564-83D2-68C4C4C922FD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5391558" y="4762519"/>
            <a:ext cx="1467069" cy="325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4982946-EA26-480C-9D75-01F4655DD12B}"/>
              </a:ext>
            </a:extLst>
          </p:cNvPr>
          <p:cNvCxnSpPr>
            <a:stCxn id="28" idx="1"/>
          </p:cNvCxnSpPr>
          <p:nvPr/>
        </p:nvCxnSpPr>
        <p:spPr>
          <a:xfrm flipV="1">
            <a:off x="6289468" y="4919237"/>
            <a:ext cx="0" cy="117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630AACD-DF21-418E-A9A3-D711C2E79426}"/>
              </a:ext>
            </a:extLst>
          </p:cNvPr>
          <p:cNvCxnSpPr>
            <a:cxnSpLocks/>
          </p:cNvCxnSpPr>
          <p:nvPr/>
        </p:nvCxnSpPr>
        <p:spPr>
          <a:xfrm flipH="1" flipV="1">
            <a:off x="5504826" y="4375954"/>
            <a:ext cx="1177061" cy="62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CE729AF-E6D5-45DB-86A9-3A30909301F3}"/>
              </a:ext>
            </a:extLst>
          </p:cNvPr>
          <p:cNvCxnSpPr>
            <a:cxnSpLocks/>
          </p:cNvCxnSpPr>
          <p:nvPr/>
        </p:nvCxnSpPr>
        <p:spPr>
          <a:xfrm flipH="1" flipV="1">
            <a:off x="6192160" y="4083346"/>
            <a:ext cx="533857" cy="96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接连接符 526">
            <a:extLst>
              <a:ext uri="{FF2B5EF4-FFF2-40B4-BE49-F238E27FC236}">
                <a16:creationId xmlns:a16="http://schemas.microsoft.com/office/drawing/2014/main" id="{B3FC93BB-1707-4482-856D-4557311A9E56}"/>
              </a:ext>
            </a:extLst>
          </p:cNvPr>
          <p:cNvCxnSpPr>
            <a:endCxn id="48" idx="2"/>
          </p:cNvCxnSpPr>
          <p:nvPr/>
        </p:nvCxnSpPr>
        <p:spPr>
          <a:xfrm flipV="1">
            <a:off x="6867210" y="4083345"/>
            <a:ext cx="83420" cy="96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>
            <a:extLst>
              <a:ext uri="{FF2B5EF4-FFF2-40B4-BE49-F238E27FC236}">
                <a16:creationId xmlns:a16="http://schemas.microsoft.com/office/drawing/2014/main" id="{87EA3036-1546-4A5F-B629-7C6B9612E65F}"/>
              </a:ext>
            </a:extLst>
          </p:cNvPr>
          <p:cNvCxnSpPr/>
          <p:nvPr/>
        </p:nvCxnSpPr>
        <p:spPr>
          <a:xfrm flipV="1">
            <a:off x="6838982" y="4267893"/>
            <a:ext cx="743304" cy="768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接连接符 530">
            <a:extLst>
              <a:ext uri="{FF2B5EF4-FFF2-40B4-BE49-F238E27FC236}">
                <a16:creationId xmlns:a16="http://schemas.microsoft.com/office/drawing/2014/main" id="{1027027C-49CE-49E9-AF7D-25F2942FE294}"/>
              </a:ext>
            </a:extLst>
          </p:cNvPr>
          <p:cNvCxnSpPr/>
          <p:nvPr/>
        </p:nvCxnSpPr>
        <p:spPr>
          <a:xfrm flipV="1">
            <a:off x="6789844" y="4699641"/>
            <a:ext cx="1581502" cy="388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矩形​​ 5">
            <a:extLst>
              <a:ext uri="{FF2B5EF4-FFF2-40B4-BE49-F238E27FC236}">
                <a16:creationId xmlns:a16="http://schemas.microsoft.com/office/drawing/2014/main" id="{0D8C616E-AA63-426F-8B2E-86046D91E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94" y="5676585"/>
            <a:ext cx="7536027" cy="626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9" name="TextBox 6">
            <a:extLst>
              <a:ext uri="{FF2B5EF4-FFF2-40B4-BE49-F238E27FC236}">
                <a16:creationId xmlns:a16="http://schemas.microsoft.com/office/drawing/2014/main" id="{026ABED8-5116-4908-A7EA-93BBD3DEA13B}"/>
              </a:ext>
            </a:extLst>
          </p:cNvPr>
          <p:cNvSpPr txBox="1"/>
          <p:nvPr/>
        </p:nvSpPr>
        <p:spPr>
          <a:xfrm>
            <a:off x="2007789" y="5753927"/>
            <a:ext cx="514885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公司平台、薪资条件、工作地点、加班程度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12668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  <p:bldP spid="196" grpId="0"/>
      <p:bldP spid="197" grpId="0"/>
      <p:bldP spid="199" grpId="0" animBg="1"/>
      <p:bldP spid="278" grpId="0" animBg="1"/>
      <p:bldP spid="27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53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谈薪环节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54F2F-5AEA-4DD5-870D-2B3900CFBF4E}"/>
              </a:ext>
            </a:extLst>
          </p:cNvPr>
          <p:cNvSpPr txBox="1"/>
          <p:nvPr/>
        </p:nvSpPr>
        <p:spPr>
          <a:xfrm>
            <a:off x="483093" y="1229190"/>
            <a:ext cx="449953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薪资与评级直接挂钩：白菜、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F9809349-7CD5-48B6-A67A-E5312CDADDD5}"/>
              </a:ext>
            </a:extLst>
          </p:cNvPr>
          <p:cNvGrpSpPr/>
          <p:nvPr/>
        </p:nvGrpSpPr>
        <p:grpSpPr>
          <a:xfrm>
            <a:off x="3258603" y="1837069"/>
            <a:ext cx="2206634" cy="3591036"/>
            <a:chOff x="2894333" y="2055373"/>
            <a:chExt cx="2207145" cy="3591867"/>
          </a:xfrm>
        </p:grpSpPr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DFE9A230-2F2B-440B-8D86-5F9B990CB9BD}"/>
                </a:ext>
              </a:extLst>
            </p:cNvPr>
            <p:cNvSpPr/>
            <p:nvPr/>
          </p:nvSpPr>
          <p:spPr>
            <a:xfrm>
              <a:off x="2894333" y="5313335"/>
              <a:ext cx="2207145" cy="333905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62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5" name="组合 354">
              <a:extLst>
                <a:ext uri="{FF2B5EF4-FFF2-40B4-BE49-F238E27FC236}">
                  <a16:creationId xmlns:a16="http://schemas.microsoft.com/office/drawing/2014/main" id="{7A66A467-0580-4E3E-B827-FAB4C99F6E60}"/>
                </a:ext>
              </a:extLst>
            </p:cNvPr>
            <p:cNvGrpSpPr/>
            <p:nvPr/>
          </p:nvGrpSpPr>
          <p:grpSpPr>
            <a:xfrm>
              <a:off x="2975120" y="2077799"/>
              <a:ext cx="2031445" cy="3405635"/>
              <a:chOff x="3546995" y="2016281"/>
              <a:chExt cx="1616382" cy="2709799"/>
            </a:xfrm>
          </p:grpSpPr>
          <p:sp>
            <p:nvSpPr>
              <p:cNvPr id="474" name="Freeform 33">
                <a:extLst>
                  <a:ext uri="{FF2B5EF4-FFF2-40B4-BE49-F238E27FC236}">
                    <a16:creationId xmlns:a16="http://schemas.microsoft.com/office/drawing/2014/main" id="{08202816-C1FF-49D7-9D41-59E80AA4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995" y="2016281"/>
                <a:ext cx="1616382" cy="2028724"/>
              </a:xfrm>
              <a:custGeom>
                <a:avLst/>
                <a:gdLst>
                  <a:gd name="T0" fmla="*/ 249 w 498"/>
                  <a:gd name="T1" fmla="*/ 0 h 625"/>
                  <a:gd name="T2" fmla="*/ 0 w 498"/>
                  <a:gd name="T3" fmla="*/ 240 h 625"/>
                  <a:gd name="T4" fmla="*/ 17 w 498"/>
                  <a:gd name="T5" fmla="*/ 328 h 625"/>
                  <a:gd name="T6" fmla="*/ 17 w 498"/>
                  <a:gd name="T7" fmla="*/ 328 h 625"/>
                  <a:gd name="T8" fmla="*/ 31 w 498"/>
                  <a:gd name="T9" fmla="*/ 356 h 625"/>
                  <a:gd name="T10" fmla="*/ 95 w 498"/>
                  <a:gd name="T11" fmla="*/ 488 h 625"/>
                  <a:gd name="T12" fmla="*/ 108 w 498"/>
                  <a:gd name="T13" fmla="*/ 539 h 625"/>
                  <a:gd name="T14" fmla="*/ 115 w 498"/>
                  <a:gd name="T15" fmla="*/ 588 h 625"/>
                  <a:gd name="T16" fmla="*/ 153 w 498"/>
                  <a:gd name="T17" fmla="*/ 625 h 625"/>
                  <a:gd name="T18" fmla="*/ 249 w 498"/>
                  <a:gd name="T19" fmla="*/ 625 h 625"/>
                  <a:gd name="T20" fmla="*/ 344 w 498"/>
                  <a:gd name="T21" fmla="*/ 625 h 625"/>
                  <a:gd name="T22" fmla="*/ 382 w 498"/>
                  <a:gd name="T23" fmla="*/ 588 h 625"/>
                  <a:gd name="T24" fmla="*/ 390 w 498"/>
                  <a:gd name="T25" fmla="*/ 539 h 625"/>
                  <a:gd name="T26" fmla="*/ 403 w 498"/>
                  <a:gd name="T27" fmla="*/ 488 h 625"/>
                  <a:gd name="T28" fmla="*/ 467 w 498"/>
                  <a:gd name="T29" fmla="*/ 356 h 625"/>
                  <a:gd name="T30" fmla="*/ 480 w 498"/>
                  <a:gd name="T31" fmla="*/ 328 h 625"/>
                  <a:gd name="T32" fmla="*/ 480 w 498"/>
                  <a:gd name="T33" fmla="*/ 328 h 625"/>
                  <a:gd name="T34" fmla="*/ 498 w 498"/>
                  <a:gd name="T35" fmla="*/ 240 h 625"/>
                  <a:gd name="T36" fmla="*/ 249 w 498"/>
                  <a:gd name="T37" fmla="*/ 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8" h="625">
                    <a:moveTo>
                      <a:pt x="249" y="0"/>
                    </a:moveTo>
                    <a:cubicBezTo>
                      <a:pt x="113" y="0"/>
                      <a:pt x="0" y="107"/>
                      <a:pt x="0" y="240"/>
                    </a:cubicBezTo>
                    <a:cubicBezTo>
                      <a:pt x="0" y="271"/>
                      <a:pt x="6" y="301"/>
                      <a:pt x="17" y="328"/>
                    </a:cubicBezTo>
                    <a:cubicBezTo>
                      <a:pt x="17" y="328"/>
                      <a:pt x="17" y="328"/>
                      <a:pt x="17" y="328"/>
                    </a:cubicBezTo>
                    <a:cubicBezTo>
                      <a:pt x="21" y="338"/>
                      <a:pt x="26" y="347"/>
                      <a:pt x="31" y="356"/>
                    </a:cubicBezTo>
                    <a:cubicBezTo>
                      <a:pt x="48" y="391"/>
                      <a:pt x="77" y="451"/>
                      <a:pt x="95" y="488"/>
                    </a:cubicBezTo>
                    <a:cubicBezTo>
                      <a:pt x="95" y="488"/>
                      <a:pt x="108" y="525"/>
                      <a:pt x="108" y="539"/>
                    </a:cubicBezTo>
                    <a:cubicBezTo>
                      <a:pt x="108" y="554"/>
                      <a:pt x="109" y="576"/>
                      <a:pt x="115" y="588"/>
                    </a:cubicBezTo>
                    <a:cubicBezTo>
                      <a:pt x="119" y="595"/>
                      <a:pt x="129" y="612"/>
                      <a:pt x="153" y="625"/>
                    </a:cubicBezTo>
                    <a:cubicBezTo>
                      <a:pt x="249" y="625"/>
                      <a:pt x="249" y="625"/>
                      <a:pt x="249" y="625"/>
                    </a:cubicBezTo>
                    <a:cubicBezTo>
                      <a:pt x="344" y="625"/>
                      <a:pt x="344" y="625"/>
                      <a:pt x="344" y="625"/>
                    </a:cubicBezTo>
                    <a:cubicBezTo>
                      <a:pt x="368" y="612"/>
                      <a:pt x="379" y="595"/>
                      <a:pt x="382" y="588"/>
                    </a:cubicBezTo>
                    <a:cubicBezTo>
                      <a:pt x="388" y="576"/>
                      <a:pt x="390" y="554"/>
                      <a:pt x="390" y="539"/>
                    </a:cubicBezTo>
                    <a:cubicBezTo>
                      <a:pt x="390" y="525"/>
                      <a:pt x="403" y="488"/>
                      <a:pt x="403" y="488"/>
                    </a:cubicBezTo>
                    <a:cubicBezTo>
                      <a:pt x="420" y="451"/>
                      <a:pt x="450" y="391"/>
                      <a:pt x="467" y="356"/>
                    </a:cubicBezTo>
                    <a:cubicBezTo>
                      <a:pt x="472" y="347"/>
                      <a:pt x="476" y="338"/>
                      <a:pt x="480" y="328"/>
                    </a:cubicBezTo>
                    <a:cubicBezTo>
                      <a:pt x="480" y="328"/>
                      <a:pt x="480" y="328"/>
                      <a:pt x="480" y="328"/>
                    </a:cubicBezTo>
                    <a:cubicBezTo>
                      <a:pt x="492" y="301"/>
                      <a:pt x="498" y="271"/>
                      <a:pt x="498" y="240"/>
                    </a:cubicBezTo>
                    <a:cubicBezTo>
                      <a:pt x="498" y="107"/>
                      <a:pt x="385" y="0"/>
                      <a:pt x="24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 33">
                <a:extLst>
                  <a:ext uri="{FF2B5EF4-FFF2-40B4-BE49-F238E27FC236}">
                    <a16:creationId xmlns:a16="http://schemas.microsoft.com/office/drawing/2014/main" id="{88A188AC-B3F8-4DB4-A271-35AB653B8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884" y="2067602"/>
                <a:ext cx="1534601" cy="1926082"/>
              </a:xfrm>
              <a:custGeom>
                <a:avLst/>
                <a:gdLst>
                  <a:gd name="T0" fmla="*/ 249 w 498"/>
                  <a:gd name="T1" fmla="*/ 0 h 625"/>
                  <a:gd name="T2" fmla="*/ 0 w 498"/>
                  <a:gd name="T3" fmla="*/ 240 h 625"/>
                  <a:gd name="T4" fmla="*/ 17 w 498"/>
                  <a:gd name="T5" fmla="*/ 328 h 625"/>
                  <a:gd name="T6" fmla="*/ 17 w 498"/>
                  <a:gd name="T7" fmla="*/ 328 h 625"/>
                  <a:gd name="T8" fmla="*/ 31 w 498"/>
                  <a:gd name="T9" fmla="*/ 356 h 625"/>
                  <a:gd name="T10" fmla="*/ 95 w 498"/>
                  <a:gd name="T11" fmla="*/ 488 h 625"/>
                  <a:gd name="T12" fmla="*/ 108 w 498"/>
                  <a:gd name="T13" fmla="*/ 539 h 625"/>
                  <a:gd name="T14" fmla="*/ 115 w 498"/>
                  <a:gd name="T15" fmla="*/ 588 h 625"/>
                  <a:gd name="T16" fmla="*/ 153 w 498"/>
                  <a:gd name="T17" fmla="*/ 625 h 625"/>
                  <a:gd name="T18" fmla="*/ 249 w 498"/>
                  <a:gd name="T19" fmla="*/ 625 h 625"/>
                  <a:gd name="T20" fmla="*/ 344 w 498"/>
                  <a:gd name="T21" fmla="*/ 625 h 625"/>
                  <a:gd name="T22" fmla="*/ 382 w 498"/>
                  <a:gd name="T23" fmla="*/ 588 h 625"/>
                  <a:gd name="T24" fmla="*/ 390 w 498"/>
                  <a:gd name="T25" fmla="*/ 539 h 625"/>
                  <a:gd name="T26" fmla="*/ 403 w 498"/>
                  <a:gd name="T27" fmla="*/ 488 h 625"/>
                  <a:gd name="T28" fmla="*/ 467 w 498"/>
                  <a:gd name="T29" fmla="*/ 356 h 625"/>
                  <a:gd name="T30" fmla="*/ 480 w 498"/>
                  <a:gd name="T31" fmla="*/ 328 h 625"/>
                  <a:gd name="T32" fmla="*/ 480 w 498"/>
                  <a:gd name="T33" fmla="*/ 328 h 625"/>
                  <a:gd name="T34" fmla="*/ 498 w 498"/>
                  <a:gd name="T35" fmla="*/ 240 h 625"/>
                  <a:gd name="T36" fmla="*/ 249 w 498"/>
                  <a:gd name="T37" fmla="*/ 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8" h="625">
                    <a:moveTo>
                      <a:pt x="249" y="0"/>
                    </a:moveTo>
                    <a:cubicBezTo>
                      <a:pt x="113" y="0"/>
                      <a:pt x="0" y="107"/>
                      <a:pt x="0" y="240"/>
                    </a:cubicBezTo>
                    <a:cubicBezTo>
                      <a:pt x="0" y="271"/>
                      <a:pt x="6" y="301"/>
                      <a:pt x="17" y="328"/>
                    </a:cubicBezTo>
                    <a:cubicBezTo>
                      <a:pt x="17" y="328"/>
                      <a:pt x="17" y="328"/>
                      <a:pt x="17" y="328"/>
                    </a:cubicBezTo>
                    <a:cubicBezTo>
                      <a:pt x="21" y="338"/>
                      <a:pt x="26" y="347"/>
                      <a:pt x="31" y="356"/>
                    </a:cubicBezTo>
                    <a:cubicBezTo>
                      <a:pt x="48" y="391"/>
                      <a:pt x="77" y="451"/>
                      <a:pt x="95" y="488"/>
                    </a:cubicBezTo>
                    <a:cubicBezTo>
                      <a:pt x="95" y="488"/>
                      <a:pt x="108" y="525"/>
                      <a:pt x="108" y="539"/>
                    </a:cubicBezTo>
                    <a:cubicBezTo>
                      <a:pt x="108" y="554"/>
                      <a:pt x="109" y="576"/>
                      <a:pt x="115" y="588"/>
                    </a:cubicBezTo>
                    <a:cubicBezTo>
                      <a:pt x="119" y="595"/>
                      <a:pt x="129" y="612"/>
                      <a:pt x="153" y="625"/>
                    </a:cubicBezTo>
                    <a:cubicBezTo>
                      <a:pt x="249" y="625"/>
                      <a:pt x="249" y="625"/>
                      <a:pt x="249" y="625"/>
                    </a:cubicBezTo>
                    <a:cubicBezTo>
                      <a:pt x="344" y="625"/>
                      <a:pt x="344" y="625"/>
                      <a:pt x="344" y="625"/>
                    </a:cubicBezTo>
                    <a:cubicBezTo>
                      <a:pt x="368" y="612"/>
                      <a:pt x="379" y="595"/>
                      <a:pt x="382" y="588"/>
                    </a:cubicBezTo>
                    <a:cubicBezTo>
                      <a:pt x="388" y="576"/>
                      <a:pt x="390" y="554"/>
                      <a:pt x="390" y="539"/>
                    </a:cubicBezTo>
                    <a:cubicBezTo>
                      <a:pt x="390" y="525"/>
                      <a:pt x="403" y="488"/>
                      <a:pt x="403" y="488"/>
                    </a:cubicBezTo>
                    <a:cubicBezTo>
                      <a:pt x="420" y="451"/>
                      <a:pt x="450" y="391"/>
                      <a:pt x="467" y="356"/>
                    </a:cubicBezTo>
                    <a:cubicBezTo>
                      <a:pt x="472" y="347"/>
                      <a:pt x="476" y="338"/>
                      <a:pt x="480" y="328"/>
                    </a:cubicBezTo>
                    <a:cubicBezTo>
                      <a:pt x="480" y="328"/>
                      <a:pt x="480" y="328"/>
                      <a:pt x="480" y="328"/>
                    </a:cubicBezTo>
                    <a:cubicBezTo>
                      <a:pt x="492" y="301"/>
                      <a:pt x="498" y="271"/>
                      <a:pt x="498" y="240"/>
                    </a:cubicBezTo>
                    <a:cubicBezTo>
                      <a:pt x="498" y="107"/>
                      <a:pt x="385" y="0"/>
                      <a:pt x="24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F3013229-E082-4B4C-AD4F-9A019DC02A0C}"/>
                  </a:ext>
                </a:extLst>
              </p:cNvPr>
              <p:cNvGrpSpPr/>
              <p:nvPr/>
            </p:nvGrpSpPr>
            <p:grpSpPr>
              <a:xfrm>
                <a:off x="3999883" y="4025097"/>
                <a:ext cx="716912" cy="700983"/>
                <a:chOff x="3759201" y="3508375"/>
                <a:chExt cx="828024" cy="809626"/>
              </a:xfrm>
            </p:grpSpPr>
            <p:sp>
              <p:nvSpPr>
                <p:cNvPr id="477" name="Freeform 6">
                  <a:extLst>
                    <a:ext uri="{FF2B5EF4-FFF2-40B4-BE49-F238E27FC236}">
                      <a16:creationId xmlns:a16="http://schemas.microsoft.com/office/drawing/2014/main" id="{2FC22BD1-1157-4BA4-8C36-03C9EE845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4900" y="3508375"/>
                  <a:ext cx="822325" cy="757238"/>
                </a:xfrm>
                <a:custGeom>
                  <a:avLst/>
                  <a:gdLst>
                    <a:gd name="T0" fmla="*/ 216 w 220"/>
                    <a:gd name="T1" fmla="*/ 0 h 202"/>
                    <a:gd name="T2" fmla="*/ 213 w 220"/>
                    <a:gd name="T3" fmla="*/ 3 h 202"/>
                    <a:gd name="T4" fmla="*/ 213 w 220"/>
                    <a:gd name="T5" fmla="*/ 14 h 202"/>
                    <a:gd name="T6" fmla="*/ 211 w 220"/>
                    <a:gd name="T7" fmla="*/ 16 h 202"/>
                    <a:gd name="T8" fmla="*/ 218 w 220"/>
                    <a:gd name="T9" fmla="*/ 24 h 202"/>
                    <a:gd name="T10" fmla="*/ 217 w 220"/>
                    <a:gd name="T11" fmla="*/ 35 h 202"/>
                    <a:gd name="T12" fmla="*/ 210 w 220"/>
                    <a:gd name="T13" fmla="*/ 42 h 202"/>
                    <a:gd name="T14" fmla="*/ 209 w 220"/>
                    <a:gd name="T15" fmla="*/ 48 h 202"/>
                    <a:gd name="T16" fmla="*/ 217 w 220"/>
                    <a:gd name="T17" fmla="*/ 55 h 202"/>
                    <a:gd name="T18" fmla="*/ 216 w 220"/>
                    <a:gd name="T19" fmla="*/ 66 h 202"/>
                    <a:gd name="T20" fmla="*/ 210 w 220"/>
                    <a:gd name="T21" fmla="*/ 71 h 202"/>
                    <a:gd name="T22" fmla="*/ 210 w 220"/>
                    <a:gd name="T23" fmla="*/ 80 h 202"/>
                    <a:gd name="T24" fmla="*/ 218 w 220"/>
                    <a:gd name="T25" fmla="*/ 89 h 202"/>
                    <a:gd name="T26" fmla="*/ 214 w 220"/>
                    <a:gd name="T27" fmla="*/ 97 h 202"/>
                    <a:gd name="T28" fmla="*/ 209 w 220"/>
                    <a:gd name="T29" fmla="*/ 102 h 202"/>
                    <a:gd name="T30" fmla="*/ 210 w 220"/>
                    <a:gd name="T31" fmla="*/ 108 h 202"/>
                    <a:gd name="T32" fmla="*/ 217 w 220"/>
                    <a:gd name="T33" fmla="*/ 116 h 202"/>
                    <a:gd name="T34" fmla="*/ 215 w 220"/>
                    <a:gd name="T35" fmla="*/ 125 h 202"/>
                    <a:gd name="T36" fmla="*/ 209 w 220"/>
                    <a:gd name="T37" fmla="*/ 131 h 202"/>
                    <a:gd name="T38" fmla="*/ 209 w 220"/>
                    <a:gd name="T39" fmla="*/ 138 h 202"/>
                    <a:gd name="T40" fmla="*/ 214 w 220"/>
                    <a:gd name="T41" fmla="*/ 145 h 202"/>
                    <a:gd name="T42" fmla="*/ 206 w 220"/>
                    <a:gd name="T43" fmla="*/ 161 h 202"/>
                    <a:gd name="T44" fmla="*/ 159 w 220"/>
                    <a:gd name="T45" fmla="*/ 202 h 202"/>
                    <a:gd name="T46" fmla="*/ 61 w 220"/>
                    <a:gd name="T47" fmla="*/ 202 h 202"/>
                    <a:gd name="T48" fmla="*/ 13 w 220"/>
                    <a:gd name="T49" fmla="*/ 161 h 202"/>
                    <a:gd name="T50" fmla="*/ 12 w 220"/>
                    <a:gd name="T51" fmla="*/ 152 h 202"/>
                    <a:gd name="T52" fmla="*/ 9 w 220"/>
                    <a:gd name="T53" fmla="*/ 142 h 202"/>
                    <a:gd name="T54" fmla="*/ 2 w 220"/>
                    <a:gd name="T55" fmla="*/ 135 h 202"/>
                    <a:gd name="T56" fmla="*/ 5 w 220"/>
                    <a:gd name="T57" fmla="*/ 126 h 202"/>
                    <a:gd name="T58" fmla="*/ 8 w 220"/>
                    <a:gd name="T59" fmla="*/ 119 h 202"/>
                    <a:gd name="T60" fmla="*/ 4 w 220"/>
                    <a:gd name="T61" fmla="*/ 108 h 202"/>
                    <a:gd name="T62" fmla="*/ 3 w 220"/>
                    <a:gd name="T63" fmla="*/ 97 h 202"/>
                    <a:gd name="T64" fmla="*/ 8 w 220"/>
                    <a:gd name="T65" fmla="*/ 91 h 202"/>
                    <a:gd name="T66" fmla="*/ 8 w 220"/>
                    <a:gd name="T67" fmla="*/ 85 h 202"/>
                    <a:gd name="T68" fmla="*/ 2 w 220"/>
                    <a:gd name="T69" fmla="*/ 76 h 202"/>
                    <a:gd name="T70" fmla="*/ 5 w 220"/>
                    <a:gd name="T71" fmla="*/ 66 h 202"/>
                    <a:gd name="T72" fmla="*/ 9 w 220"/>
                    <a:gd name="T73" fmla="*/ 61 h 202"/>
                    <a:gd name="T74" fmla="*/ 8 w 220"/>
                    <a:gd name="T75" fmla="*/ 54 h 202"/>
                    <a:gd name="T76" fmla="*/ 2 w 220"/>
                    <a:gd name="T77" fmla="*/ 44 h 202"/>
                    <a:gd name="T78" fmla="*/ 2 w 220"/>
                    <a:gd name="T79" fmla="*/ 16 h 202"/>
                    <a:gd name="T80" fmla="*/ 2 w 220"/>
                    <a:gd name="T81" fmla="*/ 11 h 202"/>
                    <a:gd name="T82" fmla="*/ 2 w 220"/>
                    <a:gd name="T83" fmla="*/ 1 h 202"/>
                    <a:gd name="T84" fmla="*/ 0 w 220"/>
                    <a:gd name="T85" fmla="*/ 0 h 202"/>
                    <a:gd name="T86" fmla="*/ 216 w 220"/>
                    <a:gd name="T87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20" h="202">
                      <a:moveTo>
                        <a:pt x="216" y="0"/>
                      </a:move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4"/>
                        <a:pt x="213" y="14"/>
                        <a:pt x="213" y="14"/>
                      </a:cubicBezTo>
                      <a:cubicBezTo>
                        <a:pt x="211" y="16"/>
                        <a:pt x="211" y="16"/>
                        <a:pt x="211" y="16"/>
                      </a:cubicBezTo>
                      <a:cubicBezTo>
                        <a:pt x="211" y="16"/>
                        <a:pt x="216" y="20"/>
                        <a:pt x="218" y="24"/>
                      </a:cubicBezTo>
                      <a:cubicBezTo>
                        <a:pt x="220" y="28"/>
                        <a:pt x="220" y="33"/>
                        <a:pt x="217" y="35"/>
                      </a:cubicBezTo>
                      <a:cubicBezTo>
                        <a:pt x="214" y="38"/>
                        <a:pt x="210" y="39"/>
                        <a:pt x="210" y="42"/>
                      </a:cubicBezTo>
                      <a:cubicBezTo>
                        <a:pt x="210" y="44"/>
                        <a:pt x="209" y="48"/>
                        <a:pt x="209" y="48"/>
                      </a:cubicBezTo>
                      <a:cubicBezTo>
                        <a:pt x="209" y="48"/>
                        <a:pt x="216" y="51"/>
                        <a:pt x="217" y="55"/>
                      </a:cubicBezTo>
                      <a:cubicBezTo>
                        <a:pt x="219" y="60"/>
                        <a:pt x="218" y="64"/>
                        <a:pt x="216" y="66"/>
                      </a:cubicBezTo>
                      <a:cubicBezTo>
                        <a:pt x="213" y="67"/>
                        <a:pt x="210" y="71"/>
                        <a:pt x="210" y="71"/>
                      </a:cubicBezTo>
                      <a:cubicBezTo>
                        <a:pt x="210" y="80"/>
                        <a:pt x="210" y="80"/>
                        <a:pt x="210" y="80"/>
                      </a:cubicBezTo>
                      <a:cubicBezTo>
                        <a:pt x="210" y="80"/>
                        <a:pt x="218" y="85"/>
                        <a:pt x="218" y="89"/>
                      </a:cubicBezTo>
                      <a:cubicBezTo>
                        <a:pt x="218" y="94"/>
                        <a:pt x="214" y="97"/>
                        <a:pt x="214" y="97"/>
                      </a:cubicBezTo>
                      <a:cubicBezTo>
                        <a:pt x="209" y="102"/>
                        <a:pt x="209" y="102"/>
                        <a:pt x="209" y="102"/>
                      </a:cubicBezTo>
                      <a:cubicBezTo>
                        <a:pt x="210" y="108"/>
                        <a:pt x="210" y="108"/>
                        <a:pt x="210" y="108"/>
                      </a:cubicBezTo>
                      <a:cubicBezTo>
                        <a:pt x="210" y="108"/>
                        <a:pt x="216" y="112"/>
                        <a:pt x="217" y="116"/>
                      </a:cubicBezTo>
                      <a:cubicBezTo>
                        <a:pt x="218" y="120"/>
                        <a:pt x="217" y="123"/>
                        <a:pt x="215" y="125"/>
                      </a:cubicBezTo>
                      <a:cubicBezTo>
                        <a:pt x="213" y="127"/>
                        <a:pt x="209" y="131"/>
                        <a:pt x="209" y="131"/>
                      </a:cubicBezTo>
                      <a:cubicBezTo>
                        <a:pt x="209" y="138"/>
                        <a:pt x="209" y="138"/>
                        <a:pt x="209" y="138"/>
                      </a:cubicBezTo>
                      <a:cubicBezTo>
                        <a:pt x="209" y="138"/>
                        <a:pt x="213" y="141"/>
                        <a:pt x="214" y="145"/>
                      </a:cubicBezTo>
                      <a:cubicBezTo>
                        <a:pt x="214" y="148"/>
                        <a:pt x="209" y="158"/>
                        <a:pt x="206" y="161"/>
                      </a:cubicBezTo>
                      <a:cubicBezTo>
                        <a:pt x="203" y="163"/>
                        <a:pt x="159" y="202"/>
                        <a:pt x="159" y="202"/>
                      </a:cubicBezTo>
                      <a:cubicBezTo>
                        <a:pt x="61" y="202"/>
                        <a:pt x="61" y="202"/>
                        <a:pt x="61" y="202"/>
                      </a:cubicBezTo>
                      <a:cubicBezTo>
                        <a:pt x="13" y="161"/>
                        <a:pt x="13" y="161"/>
                        <a:pt x="13" y="161"/>
                      </a:cubicBezTo>
                      <a:cubicBezTo>
                        <a:pt x="13" y="161"/>
                        <a:pt x="12" y="155"/>
                        <a:pt x="12" y="152"/>
                      </a:cubicBezTo>
                      <a:cubicBezTo>
                        <a:pt x="11" y="149"/>
                        <a:pt x="12" y="144"/>
                        <a:pt x="9" y="142"/>
                      </a:cubicBezTo>
                      <a:cubicBezTo>
                        <a:pt x="7" y="140"/>
                        <a:pt x="2" y="139"/>
                        <a:pt x="2" y="135"/>
                      </a:cubicBezTo>
                      <a:cubicBezTo>
                        <a:pt x="2" y="130"/>
                        <a:pt x="3" y="127"/>
                        <a:pt x="5" y="126"/>
                      </a:cubicBezTo>
                      <a:cubicBezTo>
                        <a:pt x="7" y="125"/>
                        <a:pt x="9" y="122"/>
                        <a:pt x="8" y="119"/>
                      </a:cubicBezTo>
                      <a:cubicBezTo>
                        <a:pt x="8" y="116"/>
                        <a:pt x="6" y="112"/>
                        <a:pt x="4" y="108"/>
                      </a:cubicBezTo>
                      <a:cubicBezTo>
                        <a:pt x="2" y="104"/>
                        <a:pt x="2" y="100"/>
                        <a:pt x="3" y="97"/>
                      </a:cubicBezTo>
                      <a:cubicBezTo>
                        <a:pt x="5" y="94"/>
                        <a:pt x="8" y="91"/>
                        <a:pt x="8" y="91"/>
                      </a:cubicBezTo>
                      <a:cubicBezTo>
                        <a:pt x="8" y="85"/>
                        <a:pt x="8" y="85"/>
                        <a:pt x="8" y="85"/>
                      </a:cubicBezTo>
                      <a:cubicBezTo>
                        <a:pt x="8" y="85"/>
                        <a:pt x="2" y="81"/>
                        <a:pt x="2" y="76"/>
                      </a:cubicBezTo>
                      <a:cubicBezTo>
                        <a:pt x="2" y="70"/>
                        <a:pt x="3" y="67"/>
                        <a:pt x="5" y="66"/>
                      </a:cubicBezTo>
                      <a:cubicBezTo>
                        <a:pt x="7" y="64"/>
                        <a:pt x="9" y="61"/>
                        <a:pt x="9" y="61"/>
                      </a:cubicBezTo>
                      <a:cubicBezTo>
                        <a:pt x="9" y="61"/>
                        <a:pt x="10" y="57"/>
                        <a:pt x="8" y="54"/>
                      </a:cubicBezTo>
                      <a:cubicBezTo>
                        <a:pt x="7" y="52"/>
                        <a:pt x="3" y="48"/>
                        <a:pt x="2" y="44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4"/>
                        <a:pt x="2" y="11"/>
                      </a:cubicBezTo>
                      <a:cubicBezTo>
                        <a:pt x="2" y="8"/>
                        <a:pt x="2" y="1"/>
                        <a:pt x="2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032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7">
                  <a:extLst>
                    <a:ext uri="{FF2B5EF4-FFF2-40B4-BE49-F238E27FC236}">
                      <a16:creationId xmlns:a16="http://schemas.microsoft.com/office/drawing/2014/main" id="{101A85C2-4B05-427F-98BC-47E912580B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6676" y="4268788"/>
                  <a:ext cx="350838" cy="49213"/>
                </a:xfrm>
                <a:custGeom>
                  <a:avLst/>
                  <a:gdLst>
                    <a:gd name="T0" fmla="*/ 0 w 94"/>
                    <a:gd name="T1" fmla="*/ 0 h 13"/>
                    <a:gd name="T2" fmla="*/ 94 w 94"/>
                    <a:gd name="T3" fmla="*/ 0 h 13"/>
                    <a:gd name="T4" fmla="*/ 85 w 94"/>
                    <a:gd name="T5" fmla="*/ 9 h 13"/>
                    <a:gd name="T6" fmla="*/ 74 w 94"/>
                    <a:gd name="T7" fmla="*/ 13 h 13"/>
                    <a:gd name="T8" fmla="*/ 19 w 94"/>
                    <a:gd name="T9" fmla="*/ 13 h 13"/>
                    <a:gd name="T10" fmla="*/ 8 w 94"/>
                    <a:gd name="T11" fmla="*/ 9 h 13"/>
                    <a:gd name="T12" fmla="*/ 0 w 94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13">
                      <a:moveTo>
                        <a:pt x="0" y="0"/>
                      </a:move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4" y="0"/>
                        <a:pt x="88" y="6"/>
                        <a:pt x="85" y="9"/>
                      </a:cubicBezTo>
                      <a:cubicBezTo>
                        <a:pt x="82" y="11"/>
                        <a:pt x="77" y="13"/>
                        <a:pt x="74" y="13"/>
                      </a:cubicBezTo>
                      <a:cubicBezTo>
                        <a:pt x="71" y="13"/>
                        <a:pt x="19" y="13"/>
                        <a:pt x="19" y="13"/>
                      </a:cubicBezTo>
                      <a:cubicBezTo>
                        <a:pt x="19" y="13"/>
                        <a:pt x="11" y="13"/>
                        <a:pt x="8" y="9"/>
                      </a:cubicBezTo>
                      <a:cubicBezTo>
                        <a:pt x="5" y="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936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8">
                  <a:extLst>
                    <a:ext uri="{FF2B5EF4-FFF2-40B4-BE49-F238E27FC236}">
                      <a16:creationId xmlns:a16="http://schemas.microsoft.com/office/drawing/2014/main" id="{7D453D9A-3919-487C-A1F3-882ABC356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3527425"/>
                  <a:ext cx="247650" cy="33338"/>
                </a:xfrm>
                <a:custGeom>
                  <a:avLst/>
                  <a:gdLst>
                    <a:gd name="T0" fmla="*/ 4 w 66"/>
                    <a:gd name="T1" fmla="*/ 1 h 9"/>
                    <a:gd name="T2" fmla="*/ 64 w 66"/>
                    <a:gd name="T3" fmla="*/ 1 h 9"/>
                    <a:gd name="T4" fmla="*/ 62 w 66"/>
                    <a:gd name="T5" fmla="*/ 7 h 9"/>
                    <a:gd name="T6" fmla="*/ 0 w 66"/>
                    <a:gd name="T7" fmla="*/ 9 h 9"/>
                    <a:gd name="T8" fmla="*/ 20 w 66"/>
                    <a:gd name="T9" fmla="*/ 5 h 9"/>
                    <a:gd name="T10" fmla="*/ 17 w 66"/>
                    <a:gd name="T11" fmla="*/ 3 h 9"/>
                    <a:gd name="T12" fmla="*/ 4 w 66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9">
                      <a:moveTo>
                        <a:pt x="4" y="1"/>
                      </a:moveTo>
                      <a:cubicBezTo>
                        <a:pt x="4" y="1"/>
                        <a:pt x="62" y="0"/>
                        <a:pt x="64" y="1"/>
                      </a:cubicBezTo>
                      <a:cubicBezTo>
                        <a:pt x="66" y="3"/>
                        <a:pt x="66" y="5"/>
                        <a:pt x="62" y="7"/>
                      </a:cubicBezTo>
                      <a:cubicBezTo>
                        <a:pt x="58" y="8"/>
                        <a:pt x="0" y="9"/>
                        <a:pt x="0" y="9"/>
                      </a:cubicBezTo>
                      <a:cubicBezTo>
                        <a:pt x="0" y="9"/>
                        <a:pt x="20" y="7"/>
                        <a:pt x="20" y="5"/>
                      </a:cubicBezTo>
                      <a:cubicBezTo>
                        <a:pt x="20" y="3"/>
                        <a:pt x="21" y="4"/>
                        <a:pt x="17" y="3"/>
                      </a:cubicBezTo>
                      <a:cubicBezTo>
                        <a:pt x="13" y="3"/>
                        <a:pt x="4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9">
                  <a:extLst>
                    <a:ext uri="{FF2B5EF4-FFF2-40B4-BE49-F238E27FC236}">
                      <a16:creationId xmlns:a16="http://schemas.microsoft.com/office/drawing/2014/main" id="{36715A8D-7585-4F97-8176-5EB6BC139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3571875"/>
                  <a:ext cx="242888" cy="93663"/>
                </a:xfrm>
                <a:custGeom>
                  <a:avLst/>
                  <a:gdLst>
                    <a:gd name="T0" fmla="*/ 11 w 65"/>
                    <a:gd name="T1" fmla="*/ 0 h 25"/>
                    <a:gd name="T2" fmla="*/ 60 w 65"/>
                    <a:gd name="T3" fmla="*/ 1 h 25"/>
                    <a:gd name="T4" fmla="*/ 65 w 65"/>
                    <a:gd name="T5" fmla="*/ 10 h 25"/>
                    <a:gd name="T6" fmla="*/ 57 w 65"/>
                    <a:gd name="T7" fmla="*/ 21 h 25"/>
                    <a:gd name="T8" fmla="*/ 0 w 65"/>
                    <a:gd name="T9" fmla="*/ 25 h 25"/>
                    <a:gd name="T10" fmla="*/ 21 w 65"/>
                    <a:gd name="T11" fmla="*/ 20 h 25"/>
                    <a:gd name="T12" fmla="*/ 22 w 65"/>
                    <a:gd name="T13" fmla="*/ 12 h 25"/>
                    <a:gd name="T14" fmla="*/ 23 w 65"/>
                    <a:gd name="T15" fmla="*/ 6 h 25"/>
                    <a:gd name="T16" fmla="*/ 23 w 65"/>
                    <a:gd name="T17" fmla="*/ 3 h 25"/>
                    <a:gd name="T18" fmla="*/ 11 w 65"/>
                    <a:gd name="T1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5" h="25">
                      <a:moveTo>
                        <a:pt x="11" y="0"/>
                      </a:moveTo>
                      <a:cubicBezTo>
                        <a:pt x="11" y="0"/>
                        <a:pt x="58" y="0"/>
                        <a:pt x="60" y="1"/>
                      </a:cubicBezTo>
                      <a:cubicBezTo>
                        <a:pt x="63" y="2"/>
                        <a:pt x="65" y="7"/>
                        <a:pt x="65" y="10"/>
                      </a:cubicBezTo>
                      <a:cubicBezTo>
                        <a:pt x="65" y="14"/>
                        <a:pt x="65" y="19"/>
                        <a:pt x="57" y="21"/>
                      </a:cubicBezTo>
                      <a:cubicBezTo>
                        <a:pt x="49" y="23"/>
                        <a:pt x="0" y="25"/>
                        <a:pt x="0" y="25"/>
                      </a:cubicBezTo>
                      <a:cubicBezTo>
                        <a:pt x="0" y="25"/>
                        <a:pt x="20" y="22"/>
                        <a:pt x="21" y="20"/>
                      </a:cubicBezTo>
                      <a:cubicBezTo>
                        <a:pt x="23" y="18"/>
                        <a:pt x="21" y="14"/>
                        <a:pt x="22" y="12"/>
                      </a:cubicBezTo>
                      <a:cubicBezTo>
                        <a:pt x="23" y="10"/>
                        <a:pt x="24" y="10"/>
                        <a:pt x="23" y="6"/>
                      </a:cubicBezTo>
                      <a:cubicBezTo>
                        <a:pt x="23" y="3"/>
                        <a:pt x="23" y="3"/>
                        <a:pt x="23" y="3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10">
                  <a:extLst>
                    <a:ext uri="{FF2B5EF4-FFF2-40B4-BE49-F238E27FC236}">
                      <a16:creationId xmlns:a16="http://schemas.microsoft.com/office/drawing/2014/main" id="{8369D969-DBC6-4306-BA24-4C7B7A942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863" y="3698875"/>
                  <a:ext cx="303213" cy="34925"/>
                </a:xfrm>
                <a:custGeom>
                  <a:avLst/>
                  <a:gdLst>
                    <a:gd name="T0" fmla="*/ 20 w 81"/>
                    <a:gd name="T1" fmla="*/ 1 h 9"/>
                    <a:gd name="T2" fmla="*/ 73 w 81"/>
                    <a:gd name="T3" fmla="*/ 0 h 9"/>
                    <a:gd name="T4" fmla="*/ 80 w 81"/>
                    <a:gd name="T5" fmla="*/ 3 h 9"/>
                    <a:gd name="T6" fmla="*/ 3 w 81"/>
                    <a:gd name="T7" fmla="*/ 9 h 9"/>
                    <a:gd name="T8" fmla="*/ 24 w 81"/>
                    <a:gd name="T9" fmla="*/ 5 h 9"/>
                    <a:gd name="T10" fmla="*/ 20 w 81"/>
                    <a:gd name="T11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9">
                      <a:moveTo>
                        <a:pt x="20" y="1"/>
                      </a:moveTo>
                      <a:cubicBezTo>
                        <a:pt x="20" y="1"/>
                        <a:pt x="66" y="0"/>
                        <a:pt x="73" y="0"/>
                      </a:cubicBezTo>
                      <a:cubicBezTo>
                        <a:pt x="81" y="0"/>
                        <a:pt x="81" y="3"/>
                        <a:pt x="80" y="3"/>
                      </a:cubicBezTo>
                      <a:cubicBezTo>
                        <a:pt x="78" y="4"/>
                        <a:pt x="5" y="9"/>
                        <a:pt x="3" y="9"/>
                      </a:cubicBezTo>
                      <a:cubicBezTo>
                        <a:pt x="0" y="9"/>
                        <a:pt x="21" y="6"/>
                        <a:pt x="24" y="5"/>
                      </a:cubicBezTo>
                      <a:cubicBezTo>
                        <a:pt x="27" y="4"/>
                        <a:pt x="26" y="2"/>
                        <a:pt x="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11">
                  <a:extLst>
                    <a:ext uri="{FF2B5EF4-FFF2-40B4-BE49-F238E27FC236}">
                      <a16:creationId xmlns:a16="http://schemas.microsoft.com/office/drawing/2014/main" id="{3C08DF1C-97C8-46A8-AC66-8B168B82EC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0201" y="3756025"/>
                  <a:ext cx="269875" cy="25400"/>
                </a:xfrm>
                <a:custGeom>
                  <a:avLst/>
                  <a:gdLst>
                    <a:gd name="T0" fmla="*/ 26 w 72"/>
                    <a:gd name="T1" fmla="*/ 1 h 7"/>
                    <a:gd name="T2" fmla="*/ 72 w 72"/>
                    <a:gd name="T3" fmla="*/ 0 h 7"/>
                    <a:gd name="T4" fmla="*/ 49 w 72"/>
                    <a:gd name="T5" fmla="*/ 5 h 7"/>
                    <a:gd name="T6" fmla="*/ 4 w 72"/>
                    <a:gd name="T7" fmla="*/ 7 h 7"/>
                    <a:gd name="T8" fmla="*/ 26 w 72"/>
                    <a:gd name="T9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7">
                      <a:moveTo>
                        <a:pt x="26" y="1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51" y="5"/>
                        <a:pt x="49" y="5"/>
                      </a:cubicBezTo>
                      <a:cubicBezTo>
                        <a:pt x="47" y="5"/>
                        <a:pt x="9" y="7"/>
                        <a:pt x="4" y="7"/>
                      </a:cubicBezTo>
                      <a:cubicBezTo>
                        <a:pt x="0" y="7"/>
                        <a:pt x="35" y="3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12">
                  <a:extLst>
                    <a:ext uri="{FF2B5EF4-FFF2-40B4-BE49-F238E27FC236}">
                      <a16:creationId xmlns:a16="http://schemas.microsoft.com/office/drawing/2014/main" id="{DCA70A5A-E89A-4E69-A9D4-8DB157FE1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5913" y="3811588"/>
                  <a:ext cx="287338" cy="38100"/>
                </a:xfrm>
                <a:custGeom>
                  <a:avLst/>
                  <a:gdLst>
                    <a:gd name="T0" fmla="*/ 15 w 77"/>
                    <a:gd name="T1" fmla="*/ 2 h 10"/>
                    <a:gd name="T2" fmla="*/ 73 w 77"/>
                    <a:gd name="T3" fmla="*/ 0 h 10"/>
                    <a:gd name="T4" fmla="*/ 72 w 77"/>
                    <a:gd name="T5" fmla="*/ 5 h 10"/>
                    <a:gd name="T6" fmla="*/ 0 w 77"/>
                    <a:gd name="T7" fmla="*/ 10 h 10"/>
                    <a:gd name="T8" fmla="*/ 31 w 77"/>
                    <a:gd name="T9" fmla="*/ 5 h 10"/>
                    <a:gd name="T10" fmla="*/ 15 w 77"/>
                    <a:gd name="T11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7" h="10">
                      <a:moveTo>
                        <a:pt x="15" y="2"/>
                      </a:moveTo>
                      <a:cubicBezTo>
                        <a:pt x="15" y="2"/>
                        <a:pt x="69" y="0"/>
                        <a:pt x="73" y="0"/>
                      </a:cubicBezTo>
                      <a:cubicBezTo>
                        <a:pt x="77" y="0"/>
                        <a:pt x="75" y="4"/>
                        <a:pt x="72" y="5"/>
                      </a:cubicBezTo>
                      <a:cubicBezTo>
                        <a:pt x="68" y="6"/>
                        <a:pt x="0" y="10"/>
                        <a:pt x="0" y="10"/>
                      </a:cubicBezTo>
                      <a:cubicBezTo>
                        <a:pt x="0" y="10"/>
                        <a:pt x="29" y="6"/>
                        <a:pt x="31" y="5"/>
                      </a:cubicBezTo>
                      <a:cubicBezTo>
                        <a:pt x="32" y="4"/>
                        <a:pt x="15" y="2"/>
                        <a:pt x="1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13">
                  <a:extLst>
                    <a:ext uri="{FF2B5EF4-FFF2-40B4-BE49-F238E27FC236}">
                      <a16:creationId xmlns:a16="http://schemas.microsoft.com/office/drawing/2014/main" id="{CE358E54-AB3D-47A5-9312-4DBB85CD9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5763" y="3868738"/>
                  <a:ext cx="217488" cy="33338"/>
                </a:xfrm>
                <a:custGeom>
                  <a:avLst/>
                  <a:gdLst>
                    <a:gd name="T0" fmla="*/ 0 w 58"/>
                    <a:gd name="T1" fmla="*/ 4 h 9"/>
                    <a:gd name="T2" fmla="*/ 56 w 58"/>
                    <a:gd name="T3" fmla="*/ 0 h 9"/>
                    <a:gd name="T4" fmla="*/ 0 w 58"/>
                    <a:gd name="T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8" h="9">
                      <a:moveTo>
                        <a:pt x="0" y="4"/>
                      </a:moveTo>
                      <a:cubicBezTo>
                        <a:pt x="0" y="4"/>
                        <a:pt x="55" y="0"/>
                        <a:pt x="56" y="0"/>
                      </a:cubicBezTo>
                      <a:cubicBezTo>
                        <a:pt x="58" y="0"/>
                        <a:pt x="22" y="9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14">
                  <a:extLst>
                    <a:ext uri="{FF2B5EF4-FFF2-40B4-BE49-F238E27FC236}">
                      <a16:creationId xmlns:a16="http://schemas.microsoft.com/office/drawing/2014/main" id="{ABE39F39-CD0F-4CC2-A66C-5EEDBC1697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976" y="3935413"/>
                  <a:ext cx="280988" cy="30163"/>
                </a:xfrm>
                <a:custGeom>
                  <a:avLst/>
                  <a:gdLst>
                    <a:gd name="T0" fmla="*/ 23 w 75"/>
                    <a:gd name="T1" fmla="*/ 0 h 8"/>
                    <a:gd name="T2" fmla="*/ 71 w 75"/>
                    <a:gd name="T3" fmla="*/ 0 h 8"/>
                    <a:gd name="T4" fmla="*/ 65 w 75"/>
                    <a:gd name="T5" fmla="*/ 4 h 8"/>
                    <a:gd name="T6" fmla="*/ 0 w 75"/>
                    <a:gd name="T7" fmla="*/ 8 h 8"/>
                    <a:gd name="T8" fmla="*/ 31 w 75"/>
                    <a:gd name="T9" fmla="*/ 3 h 8"/>
                    <a:gd name="T10" fmla="*/ 23 w 75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">
                      <a:moveTo>
                        <a:pt x="23" y="0"/>
                      </a:moveTo>
                      <a:cubicBezTo>
                        <a:pt x="23" y="0"/>
                        <a:pt x="67" y="0"/>
                        <a:pt x="71" y="0"/>
                      </a:cubicBezTo>
                      <a:cubicBezTo>
                        <a:pt x="75" y="1"/>
                        <a:pt x="68" y="3"/>
                        <a:pt x="65" y="4"/>
                      </a:cubicBezTo>
                      <a:cubicBezTo>
                        <a:pt x="62" y="5"/>
                        <a:pt x="0" y="8"/>
                        <a:pt x="0" y="8"/>
                      </a:cubicBezTo>
                      <a:cubicBezTo>
                        <a:pt x="0" y="8"/>
                        <a:pt x="28" y="4"/>
                        <a:pt x="31" y="3"/>
                      </a:cubicBezTo>
                      <a:cubicBezTo>
                        <a:pt x="33" y="3"/>
                        <a:pt x="33" y="3"/>
                        <a:pt x="2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15">
                  <a:extLst>
                    <a:ext uri="{FF2B5EF4-FFF2-40B4-BE49-F238E27FC236}">
                      <a16:creationId xmlns:a16="http://schemas.microsoft.com/office/drawing/2014/main" id="{16DC6F3A-D3BD-43BE-A8DB-4BD80F603A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6" y="3984625"/>
                  <a:ext cx="206375" cy="25400"/>
                </a:xfrm>
                <a:custGeom>
                  <a:avLst/>
                  <a:gdLst>
                    <a:gd name="T0" fmla="*/ 0 w 55"/>
                    <a:gd name="T1" fmla="*/ 3 h 7"/>
                    <a:gd name="T2" fmla="*/ 53 w 55"/>
                    <a:gd name="T3" fmla="*/ 0 h 7"/>
                    <a:gd name="T4" fmla="*/ 0 w 55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" h="7">
                      <a:moveTo>
                        <a:pt x="0" y="3"/>
                      </a:moveTo>
                      <a:cubicBezTo>
                        <a:pt x="0" y="3"/>
                        <a:pt x="51" y="0"/>
                        <a:pt x="53" y="0"/>
                      </a:cubicBezTo>
                      <a:cubicBezTo>
                        <a:pt x="55" y="0"/>
                        <a:pt x="28" y="7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16">
                  <a:extLst>
                    <a:ext uri="{FF2B5EF4-FFF2-40B4-BE49-F238E27FC236}">
                      <a16:creationId xmlns:a16="http://schemas.microsoft.com/office/drawing/2014/main" id="{B8FDD1AC-2BF3-4280-8DB2-6FD718DD4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2751" y="4044949"/>
                  <a:ext cx="160338" cy="28576"/>
                </a:xfrm>
                <a:custGeom>
                  <a:avLst/>
                  <a:gdLst>
                    <a:gd name="T0" fmla="*/ 0 w 43"/>
                    <a:gd name="T1" fmla="*/ 2 h 8"/>
                    <a:gd name="T2" fmla="*/ 41 w 43"/>
                    <a:gd name="T3" fmla="*/ 1 h 8"/>
                    <a:gd name="T4" fmla="*/ 26 w 43"/>
                    <a:gd name="T5" fmla="*/ 7 h 8"/>
                    <a:gd name="T6" fmla="*/ 0 w 43"/>
                    <a:gd name="T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8">
                      <a:moveTo>
                        <a:pt x="0" y="2"/>
                      </a:moveTo>
                      <a:cubicBezTo>
                        <a:pt x="0" y="2"/>
                        <a:pt x="38" y="0"/>
                        <a:pt x="41" y="1"/>
                      </a:cubicBezTo>
                      <a:cubicBezTo>
                        <a:pt x="43" y="1"/>
                        <a:pt x="31" y="5"/>
                        <a:pt x="26" y="7"/>
                      </a:cubicBezTo>
                      <a:cubicBezTo>
                        <a:pt x="20" y="8"/>
                        <a:pt x="12" y="7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17">
                  <a:extLst>
                    <a:ext uri="{FF2B5EF4-FFF2-40B4-BE49-F238E27FC236}">
                      <a16:creationId xmlns:a16="http://schemas.microsoft.com/office/drawing/2014/main" id="{EAD094CF-872A-4082-9E8B-A91DEB75D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1313" y="4070350"/>
                  <a:ext cx="314325" cy="30163"/>
                </a:xfrm>
                <a:custGeom>
                  <a:avLst/>
                  <a:gdLst>
                    <a:gd name="T0" fmla="*/ 0 w 84"/>
                    <a:gd name="T1" fmla="*/ 5 h 8"/>
                    <a:gd name="T2" fmla="*/ 84 w 84"/>
                    <a:gd name="T3" fmla="*/ 0 h 8"/>
                    <a:gd name="T4" fmla="*/ 32 w 84"/>
                    <a:gd name="T5" fmla="*/ 8 h 8"/>
                    <a:gd name="T6" fmla="*/ 0 w 84"/>
                    <a:gd name="T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8">
                      <a:moveTo>
                        <a:pt x="0" y="5"/>
                      </a:moveTo>
                      <a:cubicBezTo>
                        <a:pt x="0" y="5"/>
                        <a:pt x="76" y="2"/>
                        <a:pt x="84" y="0"/>
                      </a:cubicBezTo>
                      <a:cubicBezTo>
                        <a:pt x="84" y="0"/>
                        <a:pt x="75" y="6"/>
                        <a:pt x="32" y="8"/>
                      </a:cubicBezTo>
                      <a:cubicBezTo>
                        <a:pt x="32" y="8"/>
                        <a:pt x="9" y="7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18">
                  <a:extLst>
                    <a:ext uri="{FF2B5EF4-FFF2-40B4-BE49-F238E27FC236}">
                      <a16:creationId xmlns:a16="http://schemas.microsoft.com/office/drawing/2014/main" id="{418F3129-CA5D-4000-AA9F-049F34ADD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851" y="3703638"/>
                  <a:ext cx="36513" cy="22225"/>
                </a:xfrm>
                <a:custGeom>
                  <a:avLst/>
                  <a:gdLst>
                    <a:gd name="T0" fmla="*/ 7 w 10"/>
                    <a:gd name="T1" fmla="*/ 0 h 6"/>
                    <a:gd name="T2" fmla="*/ 0 w 10"/>
                    <a:gd name="T3" fmla="*/ 6 h 6"/>
                    <a:gd name="T4" fmla="*/ 7 w 10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6">
                      <a:moveTo>
                        <a:pt x="7" y="0"/>
                      </a:moveTo>
                      <a:cubicBezTo>
                        <a:pt x="7" y="0"/>
                        <a:pt x="10" y="5"/>
                        <a:pt x="0" y="6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19">
                  <a:extLst>
                    <a:ext uri="{FF2B5EF4-FFF2-40B4-BE49-F238E27FC236}">
                      <a16:creationId xmlns:a16="http://schemas.microsoft.com/office/drawing/2014/main" id="{7A9D018B-6878-4D5F-98C1-058E534E91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088" y="3579813"/>
                  <a:ext cx="41275" cy="19050"/>
                </a:xfrm>
                <a:custGeom>
                  <a:avLst/>
                  <a:gdLst>
                    <a:gd name="T0" fmla="*/ 8 w 11"/>
                    <a:gd name="T1" fmla="*/ 0 h 5"/>
                    <a:gd name="T2" fmla="*/ 0 w 11"/>
                    <a:gd name="T3" fmla="*/ 5 h 5"/>
                    <a:gd name="T4" fmla="*/ 8 w 11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5">
                      <a:moveTo>
                        <a:pt x="8" y="0"/>
                      </a:moveTo>
                      <a:cubicBezTo>
                        <a:pt x="8" y="0"/>
                        <a:pt x="11" y="4"/>
                        <a:pt x="0" y="5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20">
                  <a:extLst>
                    <a:ext uri="{FF2B5EF4-FFF2-40B4-BE49-F238E27FC236}">
                      <a16:creationId xmlns:a16="http://schemas.microsoft.com/office/drawing/2014/main" id="{4EF5844D-BF78-4BE2-866D-9E0B8D43A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801" y="3819525"/>
                  <a:ext cx="55563" cy="19050"/>
                </a:xfrm>
                <a:custGeom>
                  <a:avLst/>
                  <a:gdLst>
                    <a:gd name="T0" fmla="*/ 11 w 15"/>
                    <a:gd name="T1" fmla="*/ 0 h 5"/>
                    <a:gd name="T2" fmla="*/ 0 w 15"/>
                    <a:gd name="T3" fmla="*/ 5 h 5"/>
                    <a:gd name="T4" fmla="*/ 11 w 15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5">
                      <a:moveTo>
                        <a:pt x="11" y="0"/>
                      </a:moveTo>
                      <a:cubicBezTo>
                        <a:pt x="11" y="0"/>
                        <a:pt x="15" y="4"/>
                        <a:pt x="0" y="5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Freeform 21">
                  <a:extLst>
                    <a:ext uri="{FF2B5EF4-FFF2-40B4-BE49-F238E27FC236}">
                      <a16:creationId xmlns:a16="http://schemas.microsoft.com/office/drawing/2014/main" id="{BBDBE286-38F0-4FE9-B7B8-E484A498E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8976" y="3894138"/>
                  <a:ext cx="46038" cy="57150"/>
                </a:xfrm>
                <a:custGeom>
                  <a:avLst/>
                  <a:gdLst>
                    <a:gd name="T0" fmla="*/ 6 w 12"/>
                    <a:gd name="T1" fmla="*/ 0 h 15"/>
                    <a:gd name="T2" fmla="*/ 7 w 12"/>
                    <a:gd name="T3" fmla="*/ 6 h 15"/>
                    <a:gd name="T4" fmla="*/ 12 w 12"/>
                    <a:gd name="T5" fmla="*/ 12 h 15"/>
                    <a:gd name="T6" fmla="*/ 0 w 12"/>
                    <a:gd name="T7" fmla="*/ 14 h 15"/>
                    <a:gd name="T8" fmla="*/ 6 w 12"/>
                    <a:gd name="T9" fmla="*/ 10 h 15"/>
                    <a:gd name="T10" fmla="*/ 6 w 12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5">
                      <a:moveTo>
                        <a:pt x="6" y="0"/>
                      </a:moveTo>
                      <a:cubicBezTo>
                        <a:pt x="6" y="0"/>
                        <a:pt x="6" y="5"/>
                        <a:pt x="7" y="6"/>
                      </a:cubicBezTo>
                      <a:cubicBezTo>
                        <a:pt x="8" y="7"/>
                        <a:pt x="12" y="12"/>
                        <a:pt x="12" y="12"/>
                      </a:cubicBezTo>
                      <a:cubicBezTo>
                        <a:pt x="12" y="12"/>
                        <a:pt x="3" y="15"/>
                        <a:pt x="0" y="14"/>
                      </a:cubicBezTo>
                      <a:cubicBezTo>
                        <a:pt x="0" y="14"/>
                        <a:pt x="5" y="12"/>
                        <a:pt x="6" y="10"/>
                      </a:cubicBezTo>
                      <a:cubicBezTo>
                        <a:pt x="6" y="9"/>
                        <a:pt x="5" y="1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22">
                  <a:extLst>
                    <a:ext uri="{FF2B5EF4-FFF2-40B4-BE49-F238E27FC236}">
                      <a16:creationId xmlns:a16="http://schemas.microsoft.com/office/drawing/2014/main" id="{EF35F39F-AE98-48DD-AC31-A139A8E1A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8026" y="4037013"/>
                  <a:ext cx="22225" cy="19050"/>
                </a:xfrm>
                <a:custGeom>
                  <a:avLst/>
                  <a:gdLst>
                    <a:gd name="T0" fmla="*/ 3 w 6"/>
                    <a:gd name="T1" fmla="*/ 0 h 5"/>
                    <a:gd name="T2" fmla="*/ 0 w 6"/>
                    <a:gd name="T3" fmla="*/ 5 h 5"/>
                    <a:gd name="T4" fmla="*/ 3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3" y="0"/>
                      </a:moveTo>
                      <a:cubicBezTo>
                        <a:pt x="3" y="0"/>
                        <a:pt x="6" y="4"/>
                        <a:pt x="0" y="5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23">
                  <a:extLst>
                    <a:ext uri="{FF2B5EF4-FFF2-40B4-BE49-F238E27FC236}">
                      <a16:creationId xmlns:a16="http://schemas.microsoft.com/office/drawing/2014/main" id="{BF3A85C5-D291-4020-9A7F-2E8B6CB87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4763" y="3557588"/>
                  <a:ext cx="206375" cy="22225"/>
                </a:xfrm>
                <a:custGeom>
                  <a:avLst/>
                  <a:gdLst>
                    <a:gd name="T0" fmla="*/ 0 w 55"/>
                    <a:gd name="T1" fmla="*/ 0 h 6"/>
                    <a:gd name="T2" fmla="*/ 55 w 55"/>
                    <a:gd name="T3" fmla="*/ 3 h 6"/>
                    <a:gd name="T4" fmla="*/ 0 w 55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" h="6">
                      <a:moveTo>
                        <a:pt x="0" y="0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3"/>
                        <a:pt x="15" y="6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24">
                  <a:extLst>
                    <a:ext uri="{FF2B5EF4-FFF2-40B4-BE49-F238E27FC236}">
                      <a16:creationId xmlns:a16="http://schemas.microsoft.com/office/drawing/2014/main" id="{FEFFA816-A4F3-4555-866F-ACDE680E8D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2376" y="3744913"/>
                  <a:ext cx="71438" cy="17463"/>
                </a:xfrm>
                <a:custGeom>
                  <a:avLst/>
                  <a:gdLst>
                    <a:gd name="T0" fmla="*/ 7 w 19"/>
                    <a:gd name="T1" fmla="*/ 0 h 5"/>
                    <a:gd name="T2" fmla="*/ 19 w 19"/>
                    <a:gd name="T3" fmla="*/ 1 h 5"/>
                    <a:gd name="T4" fmla="*/ 4 w 19"/>
                    <a:gd name="T5" fmla="*/ 4 h 5"/>
                    <a:gd name="T6" fmla="*/ 7 w 19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5">
                      <a:moveTo>
                        <a:pt x="7" y="0"/>
                      </a:move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1"/>
                        <a:pt x="7" y="4"/>
                        <a:pt x="4" y="4"/>
                      </a:cubicBezTo>
                      <a:cubicBezTo>
                        <a:pt x="0" y="5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25">
                  <a:extLst>
                    <a:ext uri="{FF2B5EF4-FFF2-40B4-BE49-F238E27FC236}">
                      <a16:creationId xmlns:a16="http://schemas.microsoft.com/office/drawing/2014/main" id="{E4B24509-2B6B-49A6-974A-61AD118B68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2376" y="3857625"/>
                  <a:ext cx="74613" cy="14288"/>
                </a:xfrm>
                <a:custGeom>
                  <a:avLst/>
                  <a:gdLst>
                    <a:gd name="T0" fmla="*/ 6 w 20"/>
                    <a:gd name="T1" fmla="*/ 0 h 4"/>
                    <a:gd name="T2" fmla="*/ 20 w 20"/>
                    <a:gd name="T3" fmla="*/ 0 h 4"/>
                    <a:gd name="T4" fmla="*/ 2 w 20"/>
                    <a:gd name="T5" fmla="*/ 4 h 4"/>
                    <a:gd name="T6" fmla="*/ 6 w 20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4">
                      <a:moveTo>
                        <a:pt x="6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4" y="4"/>
                        <a:pt x="2" y="4"/>
                      </a:cubicBezTo>
                      <a:cubicBezTo>
                        <a:pt x="0" y="4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26">
                  <a:extLst>
                    <a:ext uri="{FF2B5EF4-FFF2-40B4-BE49-F238E27FC236}">
                      <a16:creationId xmlns:a16="http://schemas.microsoft.com/office/drawing/2014/main" id="{40CA33D9-96FA-4C25-A734-C1C9BF5C6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201" y="3979863"/>
                  <a:ext cx="74613" cy="19050"/>
                </a:xfrm>
                <a:custGeom>
                  <a:avLst/>
                  <a:gdLst>
                    <a:gd name="T0" fmla="*/ 6 w 20"/>
                    <a:gd name="T1" fmla="*/ 0 h 5"/>
                    <a:gd name="T2" fmla="*/ 20 w 20"/>
                    <a:gd name="T3" fmla="*/ 1 h 5"/>
                    <a:gd name="T4" fmla="*/ 2 w 20"/>
                    <a:gd name="T5" fmla="*/ 5 h 5"/>
                    <a:gd name="T6" fmla="*/ 6 w 20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5">
                      <a:moveTo>
                        <a:pt x="6" y="0"/>
                      </a:move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3" y="5"/>
                        <a:pt x="2" y="5"/>
                      </a:cubicBezTo>
                      <a:cubicBezTo>
                        <a:pt x="0" y="5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27">
                  <a:extLst>
                    <a:ext uri="{FF2B5EF4-FFF2-40B4-BE49-F238E27FC236}">
                      <a16:creationId xmlns:a16="http://schemas.microsoft.com/office/drawing/2014/main" id="{B175E120-F9FC-44DB-8488-847D20EBD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2701" y="4086225"/>
                  <a:ext cx="268288" cy="33338"/>
                </a:xfrm>
                <a:custGeom>
                  <a:avLst/>
                  <a:gdLst>
                    <a:gd name="T0" fmla="*/ 0 w 72"/>
                    <a:gd name="T1" fmla="*/ 0 h 9"/>
                    <a:gd name="T2" fmla="*/ 68 w 72"/>
                    <a:gd name="T3" fmla="*/ 1 h 9"/>
                    <a:gd name="T4" fmla="*/ 0 w 72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" h="9">
                      <a:moveTo>
                        <a:pt x="0" y="0"/>
                      </a:moveTo>
                      <a:cubicBezTo>
                        <a:pt x="0" y="0"/>
                        <a:pt x="65" y="2"/>
                        <a:pt x="68" y="1"/>
                      </a:cubicBezTo>
                      <a:cubicBezTo>
                        <a:pt x="72" y="1"/>
                        <a:pt x="24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28">
                  <a:extLst>
                    <a:ext uri="{FF2B5EF4-FFF2-40B4-BE49-F238E27FC236}">
                      <a16:creationId xmlns:a16="http://schemas.microsoft.com/office/drawing/2014/main" id="{F2943648-767E-4DE7-8266-30AD7EFF9E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0538" y="4114800"/>
                  <a:ext cx="134938" cy="120650"/>
                </a:xfrm>
                <a:custGeom>
                  <a:avLst/>
                  <a:gdLst>
                    <a:gd name="T0" fmla="*/ 36 w 36"/>
                    <a:gd name="T1" fmla="*/ 0 h 32"/>
                    <a:gd name="T2" fmla="*/ 3 w 36"/>
                    <a:gd name="T3" fmla="*/ 31 h 32"/>
                    <a:gd name="T4" fmla="*/ 36 w 36"/>
                    <a:gd name="T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32">
                      <a:moveTo>
                        <a:pt x="36" y="0"/>
                      </a:moveTo>
                      <a:cubicBezTo>
                        <a:pt x="36" y="0"/>
                        <a:pt x="5" y="30"/>
                        <a:pt x="3" y="31"/>
                      </a:cubicBezTo>
                      <a:cubicBezTo>
                        <a:pt x="0" y="32"/>
                        <a:pt x="21" y="8"/>
                        <a:pt x="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6" name="Group 37">
              <a:extLst>
                <a:ext uri="{FF2B5EF4-FFF2-40B4-BE49-F238E27FC236}">
                  <a16:creationId xmlns:a16="http://schemas.microsoft.com/office/drawing/2014/main" id="{6BE2AD6F-4671-4BDD-AE78-42F73235F7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50075" y="2055373"/>
              <a:ext cx="2081532" cy="2518581"/>
              <a:chOff x="2250" y="790"/>
              <a:chExt cx="1205" cy="1458"/>
            </a:xfrm>
          </p:grpSpPr>
          <p:sp>
            <p:nvSpPr>
              <p:cNvPr id="357" name="Rectangle 38">
                <a:extLst>
                  <a:ext uri="{FF2B5EF4-FFF2-40B4-BE49-F238E27FC236}">
                    <a16:creationId xmlns:a16="http://schemas.microsoft.com/office/drawing/2014/main" id="{5CFB6CB6-2A7D-4579-AAD1-056517855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7" y="1827"/>
                <a:ext cx="12" cy="369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39">
                <a:extLst>
                  <a:ext uri="{FF2B5EF4-FFF2-40B4-BE49-F238E27FC236}">
                    <a16:creationId xmlns:a16="http://schemas.microsoft.com/office/drawing/2014/main" id="{0A1F76E8-B2E9-4C12-9B96-AB0B772D0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" y="2189"/>
                <a:ext cx="170" cy="19"/>
              </a:xfrm>
              <a:custGeom>
                <a:avLst/>
                <a:gdLst>
                  <a:gd name="T0" fmla="*/ 170 w 170"/>
                  <a:gd name="T1" fmla="*/ 19 h 19"/>
                  <a:gd name="T2" fmla="*/ 0 w 170"/>
                  <a:gd name="T3" fmla="*/ 12 h 19"/>
                  <a:gd name="T4" fmla="*/ 0 w 170"/>
                  <a:gd name="T5" fmla="*/ 0 h 19"/>
                  <a:gd name="T6" fmla="*/ 170 w 170"/>
                  <a:gd name="T7" fmla="*/ 7 h 19"/>
                  <a:gd name="T8" fmla="*/ 170 w 17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9">
                    <a:moveTo>
                      <a:pt x="170" y="19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70" y="7"/>
                    </a:lnTo>
                    <a:lnTo>
                      <a:pt x="170" y="1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40">
                <a:extLst>
                  <a:ext uri="{FF2B5EF4-FFF2-40B4-BE49-F238E27FC236}">
                    <a16:creationId xmlns:a16="http://schemas.microsoft.com/office/drawing/2014/main" id="{240BDC2F-5BB8-43D6-B00F-1998E792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2028"/>
                <a:ext cx="130" cy="170"/>
              </a:xfrm>
              <a:custGeom>
                <a:avLst/>
                <a:gdLst>
                  <a:gd name="T0" fmla="*/ 120 w 130"/>
                  <a:gd name="T1" fmla="*/ 170 h 170"/>
                  <a:gd name="T2" fmla="*/ 0 w 130"/>
                  <a:gd name="T3" fmla="*/ 7 h 170"/>
                  <a:gd name="T4" fmla="*/ 9 w 130"/>
                  <a:gd name="T5" fmla="*/ 0 h 170"/>
                  <a:gd name="T6" fmla="*/ 130 w 130"/>
                  <a:gd name="T7" fmla="*/ 163 h 170"/>
                  <a:gd name="T8" fmla="*/ 120 w 130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170">
                    <a:moveTo>
                      <a:pt x="120" y="170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30" y="163"/>
                    </a:lnTo>
                    <a:lnTo>
                      <a:pt x="120" y="17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41">
                <a:extLst>
                  <a:ext uri="{FF2B5EF4-FFF2-40B4-BE49-F238E27FC236}">
                    <a16:creationId xmlns:a16="http://schemas.microsoft.com/office/drawing/2014/main" id="{918E946B-53FC-4962-8285-243343F9F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2047"/>
                <a:ext cx="191" cy="151"/>
              </a:xfrm>
              <a:custGeom>
                <a:avLst/>
                <a:gdLst>
                  <a:gd name="T0" fmla="*/ 7 w 191"/>
                  <a:gd name="T1" fmla="*/ 151 h 151"/>
                  <a:gd name="T2" fmla="*/ 0 w 191"/>
                  <a:gd name="T3" fmla="*/ 142 h 151"/>
                  <a:gd name="T4" fmla="*/ 184 w 191"/>
                  <a:gd name="T5" fmla="*/ 0 h 151"/>
                  <a:gd name="T6" fmla="*/ 191 w 191"/>
                  <a:gd name="T7" fmla="*/ 10 h 151"/>
                  <a:gd name="T8" fmla="*/ 7 w 191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51">
                    <a:moveTo>
                      <a:pt x="7" y="151"/>
                    </a:moveTo>
                    <a:lnTo>
                      <a:pt x="0" y="142"/>
                    </a:lnTo>
                    <a:lnTo>
                      <a:pt x="184" y="0"/>
                    </a:lnTo>
                    <a:lnTo>
                      <a:pt x="191" y="10"/>
                    </a:lnTo>
                    <a:lnTo>
                      <a:pt x="7" y="15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42">
                <a:extLst>
                  <a:ext uri="{FF2B5EF4-FFF2-40B4-BE49-F238E27FC236}">
                    <a16:creationId xmlns:a16="http://schemas.microsoft.com/office/drawing/2014/main" id="{7D823038-12A0-4F13-BF9F-2308FD25E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2191"/>
                <a:ext cx="265" cy="19"/>
              </a:xfrm>
              <a:custGeom>
                <a:avLst/>
                <a:gdLst>
                  <a:gd name="T0" fmla="*/ 0 w 265"/>
                  <a:gd name="T1" fmla="*/ 19 h 19"/>
                  <a:gd name="T2" fmla="*/ 0 w 265"/>
                  <a:gd name="T3" fmla="*/ 7 h 19"/>
                  <a:gd name="T4" fmla="*/ 265 w 265"/>
                  <a:gd name="T5" fmla="*/ 0 h 19"/>
                  <a:gd name="T6" fmla="*/ 265 w 265"/>
                  <a:gd name="T7" fmla="*/ 12 h 19"/>
                  <a:gd name="T8" fmla="*/ 0 w 265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19">
                    <a:moveTo>
                      <a:pt x="0" y="19"/>
                    </a:moveTo>
                    <a:lnTo>
                      <a:pt x="0" y="7"/>
                    </a:lnTo>
                    <a:lnTo>
                      <a:pt x="265" y="0"/>
                    </a:lnTo>
                    <a:lnTo>
                      <a:pt x="265" y="12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43">
                <a:extLst>
                  <a:ext uri="{FF2B5EF4-FFF2-40B4-BE49-F238E27FC236}">
                    <a16:creationId xmlns:a16="http://schemas.microsoft.com/office/drawing/2014/main" id="{FB79BF13-1EF3-4126-AC24-AF01ABB5B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2005"/>
                <a:ext cx="66" cy="201"/>
              </a:xfrm>
              <a:custGeom>
                <a:avLst/>
                <a:gdLst>
                  <a:gd name="T0" fmla="*/ 54 w 66"/>
                  <a:gd name="T1" fmla="*/ 201 h 201"/>
                  <a:gd name="T2" fmla="*/ 0 w 66"/>
                  <a:gd name="T3" fmla="*/ 2 h 201"/>
                  <a:gd name="T4" fmla="*/ 12 w 66"/>
                  <a:gd name="T5" fmla="*/ 0 h 201"/>
                  <a:gd name="T6" fmla="*/ 66 w 66"/>
                  <a:gd name="T7" fmla="*/ 198 h 201"/>
                  <a:gd name="T8" fmla="*/ 54 w 66"/>
                  <a:gd name="T9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01">
                    <a:moveTo>
                      <a:pt x="54" y="201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66" y="198"/>
                    </a:lnTo>
                    <a:lnTo>
                      <a:pt x="54" y="20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44">
                <a:extLst>
                  <a:ext uri="{FF2B5EF4-FFF2-40B4-BE49-F238E27FC236}">
                    <a16:creationId xmlns:a16="http://schemas.microsoft.com/office/drawing/2014/main" id="{DB14D51E-2D38-4B95-A824-DC3A40C42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2031"/>
                <a:ext cx="154" cy="175"/>
              </a:xfrm>
              <a:custGeom>
                <a:avLst/>
                <a:gdLst>
                  <a:gd name="T0" fmla="*/ 9 w 154"/>
                  <a:gd name="T1" fmla="*/ 175 h 175"/>
                  <a:gd name="T2" fmla="*/ 0 w 154"/>
                  <a:gd name="T3" fmla="*/ 167 h 175"/>
                  <a:gd name="T4" fmla="*/ 147 w 154"/>
                  <a:gd name="T5" fmla="*/ 0 h 175"/>
                  <a:gd name="T6" fmla="*/ 154 w 154"/>
                  <a:gd name="T7" fmla="*/ 7 h 175"/>
                  <a:gd name="T8" fmla="*/ 9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9" y="175"/>
                    </a:moveTo>
                    <a:lnTo>
                      <a:pt x="0" y="167"/>
                    </a:lnTo>
                    <a:lnTo>
                      <a:pt x="147" y="0"/>
                    </a:lnTo>
                    <a:lnTo>
                      <a:pt x="154" y="7"/>
                    </a:lnTo>
                    <a:lnTo>
                      <a:pt x="9" y="17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45">
                <a:extLst>
                  <a:ext uri="{FF2B5EF4-FFF2-40B4-BE49-F238E27FC236}">
                    <a16:creationId xmlns:a16="http://schemas.microsoft.com/office/drawing/2014/main" id="{9B3296E9-52C1-4BF0-9D70-8D9745BD2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2000"/>
                <a:ext cx="203" cy="35"/>
              </a:xfrm>
              <a:custGeom>
                <a:avLst/>
                <a:gdLst>
                  <a:gd name="T0" fmla="*/ 203 w 203"/>
                  <a:gd name="T1" fmla="*/ 35 h 35"/>
                  <a:gd name="T2" fmla="*/ 0 w 203"/>
                  <a:gd name="T3" fmla="*/ 9 h 35"/>
                  <a:gd name="T4" fmla="*/ 2 w 203"/>
                  <a:gd name="T5" fmla="*/ 0 h 35"/>
                  <a:gd name="T6" fmla="*/ 203 w 203"/>
                  <a:gd name="T7" fmla="*/ 26 h 35"/>
                  <a:gd name="T8" fmla="*/ 203 w 203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35">
                    <a:moveTo>
                      <a:pt x="203" y="35"/>
                    </a:moveTo>
                    <a:lnTo>
                      <a:pt x="0" y="9"/>
                    </a:lnTo>
                    <a:lnTo>
                      <a:pt x="2" y="0"/>
                    </a:lnTo>
                    <a:lnTo>
                      <a:pt x="203" y="26"/>
                    </a:lnTo>
                    <a:lnTo>
                      <a:pt x="203" y="3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46">
                <a:extLst>
                  <a:ext uri="{FF2B5EF4-FFF2-40B4-BE49-F238E27FC236}">
                    <a16:creationId xmlns:a16="http://schemas.microsoft.com/office/drawing/2014/main" id="{701DEE0A-C2F9-42C4-B9FF-289FF7BCB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1827"/>
                <a:ext cx="132" cy="206"/>
              </a:xfrm>
              <a:custGeom>
                <a:avLst/>
                <a:gdLst>
                  <a:gd name="T0" fmla="*/ 9 w 132"/>
                  <a:gd name="T1" fmla="*/ 206 h 206"/>
                  <a:gd name="T2" fmla="*/ 0 w 132"/>
                  <a:gd name="T3" fmla="*/ 199 h 206"/>
                  <a:gd name="T4" fmla="*/ 122 w 132"/>
                  <a:gd name="T5" fmla="*/ 0 h 206"/>
                  <a:gd name="T6" fmla="*/ 132 w 132"/>
                  <a:gd name="T7" fmla="*/ 8 h 206"/>
                  <a:gd name="T8" fmla="*/ 9 w 132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206">
                    <a:moveTo>
                      <a:pt x="9" y="206"/>
                    </a:moveTo>
                    <a:lnTo>
                      <a:pt x="0" y="199"/>
                    </a:lnTo>
                    <a:lnTo>
                      <a:pt x="122" y="0"/>
                    </a:lnTo>
                    <a:lnTo>
                      <a:pt x="132" y="8"/>
                    </a:lnTo>
                    <a:lnTo>
                      <a:pt x="9" y="20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47">
                <a:extLst>
                  <a:ext uri="{FF2B5EF4-FFF2-40B4-BE49-F238E27FC236}">
                    <a16:creationId xmlns:a16="http://schemas.microsoft.com/office/drawing/2014/main" id="{1ABC631B-D691-4BAA-A335-7F2096220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1939"/>
                <a:ext cx="156" cy="118"/>
              </a:xfrm>
              <a:custGeom>
                <a:avLst/>
                <a:gdLst>
                  <a:gd name="T0" fmla="*/ 7 w 156"/>
                  <a:gd name="T1" fmla="*/ 118 h 118"/>
                  <a:gd name="T2" fmla="*/ 0 w 156"/>
                  <a:gd name="T3" fmla="*/ 108 h 118"/>
                  <a:gd name="T4" fmla="*/ 149 w 156"/>
                  <a:gd name="T5" fmla="*/ 0 h 118"/>
                  <a:gd name="T6" fmla="*/ 156 w 156"/>
                  <a:gd name="T7" fmla="*/ 7 h 118"/>
                  <a:gd name="T8" fmla="*/ 7 w 156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8">
                    <a:moveTo>
                      <a:pt x="7" y="118"/>
                    </a:moveTo>
                    <a:lnTo>
                      <a:pt x="0" y="108"/>
                    </a:lnTo>
                    <a:lnTo>
                      <a:pt x="149" y="0"/>
                    </a:lnTo>
                    <a:lnTo>
                      <a:pt x="156" y="7"/>
                    </a:lnTo>
                    <a:lnTo>
                      <a:pt x="7" y="1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48">
                <a:extLst>
                  <a:ext uri="{FF2B5EF4-FFF2-40B4-BE49-F238E27FC236}">
                    <a16:creationId xmlns:a16="http://schemas.microsoft.com/office/drawing/2014/main" id="{CB88BB83-53F8-4EC4-8676-6778E975B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8" y="2054"/>
                <a:ext cx="18" cy="144"/>
              </a:xfrm>
              <a:custGeom>
                <a:avLst/>
                <a:gdLst>
                  <a:gd name="T0" fmla="*/ 11 w 18"/>
                  <a:gd name="T1" fmla="*/ 144 h 144"/>
                  <a:gd name="T2" fmla="*/ 0 w 18"/>
                  <a:gd name="T3" fmla="*/ 144 h 144"/>
                  <a:gd name="T4" fmla="*/ 7 w 18"/>
                  <a:gd name="T5" fmla="*/ 0 h 144"/>
                  <a:gd name="T6" fmla="*/ 18 w 18"/>
                  <a:gd name="T7" fmla="*/ 0 h 144"/>
                  <a:gd name="T8" fmla="*/ 11 w 18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44">
                    <a:moveTo>
                      <a:pt x="11" y="144"/>
                    </a:moveTo>
                    <a:lnTo>
                      <a:pt x="0" y="144"/>
                    </a:lnTo>
                    <a:lnTo>
                      <a:pt x="7" y="0"/>
                    </a:lnTo>
                    <a:lnTo>
                      <a:pt x="18" y="0"/>
                    </a:lnTo>
                    <a:lnTo>
                      <a:pt x="11" y="14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49">
                <a:extLst>
                  <a:ext uri="{FF2B5EF4-FFF2-40B4-BE49-F238E27FC236}">
                    <a16:creationId xmlns:a16="http://schemas.microsoft.com/office/drawing/2014/main" id="{F8AA63A3-606C-4E9C-A8A7-488A620B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2" y="2021"/>
                <a:ext cx="297" cy="40"/>
              </a:xfrm>
              <a:custGeom>
                <a:avLst/>
                <a:gdLst>
                  <a:gd name="T0" fmla="*/ 297 w 297"/>
                  <a:gd name="T1" fmla="*/ 40 h 40"/>
                  <a:gd name="T2" fmla="*/ 0 w 297"/>
                  <a:gd name="T3" fmla="*/ 10 h 40"/>
                  <a:gd name="T4" fmla="*/ 0 w 297"/>
                  <a:gd name="T5" fmla="*/ 0 h 40"/>
                  <a:gd name="T6" fmla="*/ 297 w 297"/>
                  <a:gd name="T7" fmla="*/ 29 h 40"/>
                  <a:gd name="T8" fmla="*/ 297 w 297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0">
                    <a:moveTo>
                      <a:pt x="297" y="4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297" y="29"/>
                    </a:lnTo>
                    <a:lnTo>
                      <a:pt x="297" y="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0">
                <a:extLst>
                  <a:ext uri="{FF2B5EF4-FFF2-40B4-BE49-F238E27FC236}">
                    <a16:creationId xmlns:a16="http://schemas.microsoft.com/office/drawing/2014/main" id="{D03A8384-F19A-49A4-A1C6-97CE9D46E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853"/>
                <a:ext cx="14" cy="199"/>
              </a:xfrm>
              <a:custGeom>
                <a:avLst/>
                <a:gdLst>
                  <a:gd name="T0" fmla="*/ 3 w 14"/>
                  <a:gd name="T1" fmla="*/ 199 h 199"/>
                  <a:gd name="T2" fmla="*/ 0 w 14"/>
                  <a:gd name="T3" fmla="*/ 0 h 199"/>
                  <a:gd name="T4" fmla="*/ 12 w 14"/>
                  <a:gd name="T5" fmla="*/ 0 h 199"/>
                  <a:gd name="T6" fmla="*/ 14 w 14"/>
                  <a:gd name="T7" fmla="*/ 199 h 199"/>
                  <a:gd name="T8" fmla="*/ 3 w 14"/>
                  <a:gd name="T9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9">
                    <a:moveTo>
                      <a:pt x="3" y="199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4" y="199"/>
                    </a:lnTo>
                    <a:lnTo>
                      <a:pt x="3" y="19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51">
                <a:extLst>
                  <a:ext uri="{FF2B5EF4-FFF2-40B4-BE49-F238E27FC236}">
                    <a16:creationId xmlns:a16="http://schemas.microsoft.com/office/drawing/2014/main" id="{49E1D174-E2AF-4E03-AFEB-CED231756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2042"/>
                <a:ext cx="123" cy="133"/>
              </a:xfrm>
              <a:custGeom>
                <a:avLst/>
                <a:gdLst>
                  <a:gd name="T0" fmla="*/ 49 w 52"/>
                  <a:gd name="T1" fmla="*/ 56 h 56"/>
                  <a:gd name="T2" fmla="*/ 0 w 52"/>
                  <a:gd name="T3" fmla="*/ 2 h 56"/>
                  <a:gd name="T4" fmla="*/ 4 w 52"/>
                  <a:gd name="T5" fmla="*/ 0 h 56"/>
                  <a:gd name="T6" fmla="*/ 2 w 52"/>
                  <a:gd name="T7" fmla="*/ 1 h 56"/>
                  <a:gd name="T8" fmla="*/ 4 w 52"/>
                  <a:gd name="T9" fmla="*/ 0 h 56"/>
                  <a:gd name="T10" fmla="*/ 52 w 52"/>
                  <a:gd name="T11" fmla="*/ 53 h 56"/>
                  <a:gd name="T12" fmla="*/ 49 w 52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56">
                    <a:moveTo>
                      <a:pt x="49" y="56"/>
                    </a:moveTo>
                    <a:cubicBezTo>
                      <a:pt x="1" y="4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2"/>
                      <a:pt x="34" y="33"/>
                      <a:pt x="52" y="53"/>
                    </a:cubicBezTo>
                    <a:lnTo>
                      <a:pt x="49" y="5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52">
                <a:extLst>
                  <a:ext uri="{FF2B5EF4-FFF2-40B4-BE49-F238E27FC236}">
                    <a16:creationId xmlns:a16="http://schemas.microsoft.com/office/drawing/2014/main" id="{ACE24F24-0933-4EB5-B01C-00D2F61CA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2168"/>
                <a:ext cx="123" cy="40"/>
              </a:xfrm>
              <a:custGeom>
                <a:avLst/>
                <a:gdLst>
                  <a:gd name="T0" fmla="*/ 2 w 123"/>
                  <a:gd name="T1" fmla="*/ 40 h 40"/>
                  <a:gd name="T2" fmla="*/ 0 w 123"/>
                  <a:gd name="T3" fmla="*/ 30 h 40"/>
                  <a:gd name="T4" fmla="*/ 120 w 123"/>
                  <a:gd name="T5" fmla="*/ 0 h 40"/>
                  <a:gd name="T6" fmla="*/ 123 w 123"/>
                  <a:gd name="T7" fmla="*/ 12 h 40"/>
                  <a:gd name="T8" fmla="*/ 2 w 123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40">
                    <a:moveTo>
                      <a:pt x="2" y="40"/>
                    </a:moveTo>
                    <a:lnTo>
                      <a:pt x="0" y="30"/>
                    </a:lnTo>
                    <a:lnTo>
                      <a:pt x="120" y="0"/>
                    </a:lnTo>
                    <a:lnTo>
                      <a:pt x="123" y="12"/>
                    </a:lnTo>
                    <a:lnTo>
                      <a:pt x="2" y="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53">
                <a:extLst>
                  <a:ext uri="{FF2B5EF4-FFF2-40B4-BE49-F238E27FC236}">
                    <a16:creationId xmlns:a16="http://schemas.microsoft.com/office/drawing/2014/main" id="{342FE2B3-D4AB-4086-AB38-2276FDED2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943"/>
                <a:ext cx="38" cy="232"/>
              </a:xfrm>
              <a:custGeom>
                <a:avLst/>
                <a:gdLst>
                  <a:gd name="T0" fmla="*/ 10 w 38"/>
                  <a:gd name="T1" fmla="*/ 232 h 232"/>
                  <a:gd name="T2" fmla="*/ 0 w 38"/>
                  <a:gd name="T3" fmla="*/ 232 h 232"/>
                  <a:gd name="T4" fmla="*/ 26 w 38"/>
                  <a:gd name="T5" fmla="*/ 0 h 232"/>
                  <a:gd name="T6" fmla="*/ 38 w 38"/>
                  <a:gd name="T7" fmla="*/ 0 h 232"/>
                  <a:gd name="T8" fmla="*/ 10 w 38"/>
                  <a:gd name="T9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2">
                    <a:moveTo>
                      <a:pt x="10" y="232"/>
                    </a:moveTo>
                    <a:lnTo>
                      <a:pt x="0" y="232"/>
                    </a:lnTo>
                    <a:lnTo>
                      <a:pt x="26" y="0"/>
                    </a:lnTo>
                    <a:lnTo>
                      <a:pt x="38" y="0"/>
                    </a:lnTo>
                    <a:lnTo>
                      <a:pt x="10" y="2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54">
                <a:extLst>
                  <a:ext uri="{FF2B5EF4-FFF2-40B4-BE49-F238E27FC236}">
                    <a16:creationId xmlns:a16="http://schemas.microsoft.com/office/drawing/2014/main" id="{4E6F059F-BBE5-4D6B-8DD8-A7A3FAD1F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4" y="1733"/>
                <a:ext cx="111" cy="215"/>
              </a:xfrm>
              <a:custGeom>
                <a:avLst/>
                <a:gdLst>
                  <a:gd name="T0" fmla="*/ 9 w 111"/>
                  <a:gd name="T1" fmla="*/ 215 h 215"/>
                  <a:gd name="T2" fmla="*/ 0 w 111"/>
                  <a:gd name="T3" fmla="*/ 210 h 215"/>
                  <a:gd name="T4" fmla="*/ 101 w 111"/>
                  <a:gd name="T5" fmla="*/ 0 h 215"/>
                  <a:gd name="T6" fmla="*/ 111 w 111"/>
                  <a:gd name="T7" fmla="*/ 7 h 215"/>
                  <a:gd name="T8" fmla="*/ 9 w 111"/>
                  <a:gd name="T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15">
                    <a:moveTo>
                      <a:pt x="9" y="215"/>
                    </a:moveTo>
                    <a:lnTo>
                      <a:pt x="0" y="210"/>
                    </a:lnTo>
                    <a:lnTo>
                      <a:pt x="101" y="0"/>
                    </a:lnTo>
                    <a:lnTo>
                      <a:pt x="111" y="7"/>
                    </a:lnTo>
                    <a:lnTo>
                      <a:pt x="9" y="21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55">
                <a:extLst>
                  <a:ext uri="{FF2B5EF4-FFF2-40B4-BE49-F238E27FC236}">
                    <a16:creationId xmlns:a16="http://schemas.microsoft.com/office/drawing/2014/main" id="{1E200760-AABC-4E72-A6CB-E1C778BEA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" y="1478"/>
                <a:ext cx="132" cy="262"/>
              </a:xfrm>
              <a:custGeom>
                <a:avLst/>
                <a:gdLst>
                  <a:gd name="T0" fmla="*/ 12 w 132"/>
                  <a:gd name="T1" fmla="*/ 262 h 262"/>
                  <a:gd name="T2" fmla="*/ 0 w 132"/>
                  <a:gd name="T3" fmla="*/ 257 h 262"/>
                  <a:gd name="T4" fmla="*/ 123 w 132"/>
                  <a:gd name="T5" fmla="*/ 0 h 262"/>
                  <a:gd name="T6" fmla="*/ 132 w 132"/>
                  <a:gd name="T7" fmla="*/ 5 h 262"/>
                  <a:gd name="T8" fmla="*/ 12 w 132"/>
                  <a:gd name="T9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262">
                    <a:moveTo>
                      <a:pt x="12" y="262"/>
                    </a:moveTo>
                    <a:lnTo>
                      <a:pt x="0" y="257"/>
                    </a:lnTo>
                    <a:lnTo>
                      <a:pt x="123" y="0"/>
                    </a:lnTo>
                    <a:lnTo>
                      <a:pt x="132" y="5"/>
                    </a:lnTo>
                    <a:lnTo>
                      <a:pt x="12" y="26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56">
                <a:extLst>
                  <a:ext uri="{FF2B5EF4-FFF2-40B4-BE49-F238E27FC236}">
                    <a16:creationId xmlns:a16="http://schemas.microsoft.com/office/drawing/2014/main" id="{18A1F2CA-AF53-4098-BBC1-EA6ED2666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591"/>
                <a:ext cx="140" cy="149"/>
              </a:xfrm>
              <a:custGeom>
                <a:avLst/>
                <a:gdLst>
                  <a:gd name="T0" fmla="*/ 130 w 140"/>
                  <a:gd name="T1" fmla="*/ 149 h 149"/>
                  <a:gd name="T2" fmla="*/ 0 w 140"/>
                  <a:gd name="T3" fmla="*/ 10 h 149"/>
                  <a:gd name="T4" fmla="*/ 7 w 140"/>
                  <a:gd name="T5" fmla="*/ 0 h 149"/>
                  <a:gd name="T6" fmla="*/ 140 w 140"/>
                  <a:gd name="T7" fmla="*/ 142 h 149"/>
                  <a:gd name="T8" fmla="*/ 130 w 140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149">
                    <a:moveTo>
                      <a:pt x="130" y="149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40" y="142"/>
                    </a:lnTo>
                    <a:lnTo>
                      <a:pt x="130" y="14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57">
                <a:extLst>
                  <a:ext uri="{FF2B5EF4-FFF2-40B4-BE49-F238E27FC236}">
                    <a16:creationId xmlns:a16="http://schemas.microsoft.com/office/drawing/2014/main" id="{78131AB7-1562-4972-BBB6-3AC17B787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1591"/>
                <a:ext cx="127" cy="267"/>
              </a:xfrm>
              <a:custGeom>
                <a:avLst/>
                <a:gdLst>
                  <a:gd name="T0" fmla="*/ 9 w 127"/>
                  <a:gd name="T1" fmla="*/ 267 h 267"/>
                  <a:gd name="T2" fmla="*/ 0 w 127"/>
                  <a:gd name="T3" fmla="*/ 262 h 267"/>
                  <a:gd name="T4" fmla="*/ 118 w 127"/>
                  <a:gd name="T5" fmla="*/ 0 h 267"/>
                  <a:gd name="T6" fmla="*/ 127 w 127"/>
                  <a:gd name="T7" fmla="*/ 5 h 267"/>
                  <a:gd name="T8" fmla="*/ 9 w 127"/>
                  <a:gd name="T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67">
                    <a:moveTo>
                      <a:pt x="9" y="267"/>
                    </a:moveTo>
                    <a:lnTo>
                      <a:pt x="0" y="262"/>
                    </a:lnTo>
                    <a:lnTo>
                      <a:pt x="118" y="0"/>
                    </a:lnTo>
                    <a:lnTo>
                      <a:pt x="127" y="5"/>
                    </a:lnTo>
                    <a:lnTo>
                      <a:pt x="9" y="26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58">
                <a:extLst>
                  <a:ext uri="{FF2B5EF4-FFF2-40B4-BE49-F238E27FC236}">
                    <a16:creationId xmlns:a16="http://schemas.microsoft.com/office/drawing/2014/main" id="{EDBFF22E-7119-47A4-A0D7-F8999421B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" y="1823"/>
                <a:ext cx="175" cy="38"/>
              </a:xfrm>
              <a:custGeom>
                <a:avLst/>
                <a:gdLst>
                  <a:gd name="T0" fmla="*/ 173 w 175"/>
                  <a:gd name="T1" fmla="*/ 38 h 38"/>
                  <a:gd name="T2" fmla="*/ 0 w 175"/>
                  <a:gd name="T3" fmla="*/ 12 h 38"/>
                  <a:gd name="T4" fmla="*/ 3 w 175"/>
                  <a:gd name="T5" fmla="*/ 0 h 38"/>
                  <a:gd name="T6" fmla="*/ 175 w 175"/>
                  <a:gd name="T7" fmla="*/ 26 h 38"/>
                  <a:gd name="T8" fmla="*/ 173 w 175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38">
                    <a:moveTo>
                      <a:pt x="173" y="38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75" y="26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59">
                <a:extLst>
                  <a:ext uri="{FF2B5EF4-FFF2-40B4-BE49-F238E27FC236}">
                    <a16:creationId xmlns:a16="http://schemas.microsoft.com/office/drawing/2014/main" id="{0B50EB11-4CF7-4C00-AF5A-8C4DE6148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1849"/>
                <a:ext cx="154" cy="97"/>
              </a:xfrm>
              <a:custGeom>
                <a:avLst/>
                <a:gdLst>
                  <a:gd name="T0" fmla="*/ 147 w 154"/>
                  <a:gd name="T1" fmla="*/ 97 h 97"/>
                  <a:gd name="T2" fmla="*/ 0 w 154"/>
                  <a:gd name="T3" fmla="*/ 9 h 97"/>
                  <a:gd name="T4" fmla="*/ 7 w 154"/>
                  <a:gd name="T5" fmla="*/ 0 h 97"/>
                  <a:gd name="T6" fmla="*/ 154 w 154"/>
                  <a:gd name="T7" fmla="*/ 87 h 97"/>
                  <a:gd name="T8" fmla="*/ 147 w 154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97">
                    <a:moveTo>
                      <a:pt x="147" y="97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54" y="87"/>
                    </a:lnTo>
                    <a:lnTo>
                      <a:pt x="147" y="9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60">
                <a:extLst>
                  <a:ext uri="{FF2B5EF4-FFF2-40B4-BE49-F238E27FC236}">
                    <a16:creationId xmlns:a16="http://schemas.microsoft.com/office/drawing/2014/main" id="{9CCAF9EE-A2F6-4FCF-9AE1-8288C1C09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1731"/>
                <a:ext cx="251" cy="125"/>
              </a:xfrm>
              <a:custGeom>
                <a:avLst/>
                <a:gdLst>
                  <a:gd name="T0" fmla="*/ 5 w 251"/>
                  <a:gd name="T1" fmla="*/ 125 h 125"/>
                  <a:gd name="T2" fmla="*/ 0 w 251"/>
                  <a:gd name="T3" fmla="*/ 115 h 125"/>
                  <a:gd name="T4" fmla="*/ 246 w 251"/>
                  <a:gd name="T5" fmla="*/ 0 h 125"/>
                  <a:gd name="T6" fmla="*/ 251 w 251"/>
                  <a:gd name="T7" fmla="*/ 11 h 125"/>
                  <a:gd name="T8" fmla="*/ 5 w 251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25">
                    <a:moveTo>
                      <a:pt x="5" y="125"/>
                    </a:moveTo>
                    <a:lnTo>
                      <a:pt x="0" y="115"/>
                    </a:lnTo>
                    <a:lnTo>
                      <a:pt x="246" y="0"/>
                    </a:lnTo>
                    <a:lnTo>
                      <a:pt x="251" y="11"/>
                    </a:lnTo>
                    <a:lnTo>
                      <a:pt x="5" y="12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61">
                <a:extLst>
                  <a:ext uri="{FF2B5EF4-FFF2-40B4-BE49-F238E27FC236}">
                    <a16:creationId xmlns:a16="http://schemas.microsoft.com/office/drawing/2014/main" id="{5CB30E70-44CF-45A9-AF12-6C0C86E6F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" y="1636"/>
                <a:ext cx="45" cy="215"/>
              </a:xfrm>
              <a:custGeom>
                <a:avLst/>
                <a:gdLst>
                  <a:gd name="T0" fmla="*/ 36 w 45"/>
                  <a:gd name="T1" fmla="*/ 215 h 215"/>
                  <a:gd name="T2" fmla="*/ 0 w 45"/>
                  <a:gd name="T3" fmla="*/ 2 h 215"/>
                  <a:gd name="T4" fmla="*/ 12 w 45"/>
                  <a:gd name="T5" fmla="*/ 0 h 215"/>
                  <a:gd name="T6" fmla="*/ 45 w 45"/>
                  <a:gd name="T7" fmla="*/ 213 h 215"/>
                  <a:gd name="T8" fmla="*/ 36 w 45"/>
                  <a:gd name="T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15">
                    <a:moveTo>
                      <a:pt x="36" y="215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45" y="213"/>
                    </a:lnTo>
                    <a:lnTo>
                      <a:pt x="36" y="21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62">
                <a:extLst>
                  <a:ext uri="{FF2B5EF4-FFF2-40B4-BE49-F238E27FC236}">
                    <a16:creationId xmlns:a16="http://schemas.microsoft.com/office/drawing/2014/main" id="{23782779-72A9-425B-801B-CC8816E00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1641"/>
                <a:ext cx="14" cy="186"/>
              </a:xfrm>
              <a:custGeom>
                <a:avLst/>
                <a:gdLst>
                  <a:gd name="T0" fmla="*/ 2 w 14"/>
                  <a:gd name="T1" fmla="*/ 186 h 186"/>
                  <a:gd name="T2" fmla="*/ 0 w 14"/>
                  <a:gd name="T3" fmla="*/ 0 h 186"/>
                  <a:gd name="T4" fmla="*/ 12 w 14"/>
                  <a:gd name="T5" fmla="*/ 0 h 186"/>
                  <a:gd name="T6" fmla="*/ 14 w 14"/>
                  <a:gd name="T7" fmla="*/ 186 h 186"/>
                  <a:gd name="T8" fmla="*/ 2 w 14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6">
                    <a:moveTo>
                      <a:pt x="2" y="186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4" y="186"/>
                    </a:lnTo>
                    <a:lnTo>
                      <a:pt x="2" y="18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63">
                <a:extLst>
                  <a:ext uri="{FF2B5EF4-FFF2-40B4-BE49-F238E27FC236}">
                    <a16:creationId xmlns:a16="http://schemas.microsoft.com/office/drawing/2014/main" id="{9BE44697-E28C-4329-919F-80A21FAAC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" y="1350"/>
                <a:ext cx="24" cy="293"/>
              </a:xfrm>
              <a:custGeom>
                <a:avLst/>
                <a:gdLst>
                  <a:gd name="T0" fmla="*/ 12 w 24"/>
                  <a:gd name="T1" fmla="*/ 293 h 293"/>
                  <a:gd name="T2" fmla="*/ 0 w 24"/>
                  <a:gd name="T3" fmla="*/ 3 h 293"/>
                  <a:gd name="T4" fmla="*/ 12 w 24"/>
                  <a:gd name="T5" fmla="*/ 0 h 293"/>
                  <a:gd name="T6" fmla="*/ 24 w 24"/>
                  <a:gd name="T7" fmla="*/ 293 h 293"/>
                  <a:gd name="T8" fmla="*/ 12 w 24"/>
                  <a:gd name="T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3">
                    <a:moveTo>
                      <a:pt x="12" y="293"/>
                    </a:moveTo>
                    <a:lnTo>
                      <a:pt x="0" y="3"/>
                    </a:lnTo>
                    <a:lnTo>
                      <a:pt x="12" y="0"/>
                    </a:lnTo>
                    <a:lnTo>
                      <a:pt x="24" y="293"/>
                    </a:lnTo>
                    <a:lnTo>
                      <a:pt x="12" y="29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64">
                <a:extLst>
                  <a:ext uri="{FF2B5EF4-FFF2-40B4-BE49-F238E27FC236}">
                    <a16:creationId xmlns:a16="http://schemas.microsoft.com/office/drawing/2014/main" id="{FF789EF7-D1AD-4CED-AFDE-846763159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" y="1631"/>
                <a:ext cx="141" cy="22"/>
              </a:xfrm>
              <a:custGeom>
                <a:avLst/>
                <a:gdLst>
                  <a:gd name="T0" fmla="*/ 0 w 141"/>
                  <a:gd name="T1" fmla="*/ 22 h 22"/>
                  <a:gd name="T2" fmla="*/ 0 w 141"/>
                  <a:gd name="T3" fmla="*/ 10 h 22"/>
                  <a:gd name="T4" fmla="*/ 141 w 141"/>
                  <a:gd name="T5" fmla="*/ 0 h 22"/>
                  <a:gd name="T6" fmla="*/ 141 w 141"/>
                  <a:gd name="T7" fmla="*/ 12 h 22"/>
                  <a:gd name="T8" fmla="*/ 0 w 141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22">
                    <a:moveTo>
                      <a:pt x="0" y="22"/>
                    </a:moveTo>
                    <a:lnTo>
                      <a:pt x="0" y="10"/>
                    </a:lnTo>
                    <a:lnTo>
                      <a:pt x="141" y="0"/>
                    </a:lnTo>
                    <a:lnTo>
                      <a:pt x="141" y="1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65">
                <a:extLst>
                  <a:ext uri="{FF2B5EF4-FFF2-40B4-BE49-F238E27FC236}">
                    <a16:creationId xmlns:a16="http://schemas.microsoft.com/office/drawing/2014/main" id="{A7CFFEBF-876E-4336-A1C1-3323CACEC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" y="1643"/>
                <a:ext cx="206" cy="140"/>
              </a:xfrm>
              <a:custGeom>
                <a:avLst/>
                <a:gdLst>
                  <a:gd name="T0" fmla="*/ 7 w 206"/>
                  <a:gd name="T1" fmla="*/ 140 h 140"/>
                  <a:gd name="T2" fmla="*/ 0 w 206"/>
                  <a:gd name="T3" fmla="*/ 130 h 140"/>
                  <a:gd name="T4" fmla="*/ 198 w 206"/>
                  <a:gd name="T5" fmla="*/ 0 h 140"/>
                  <a:gd name="T6" fmla="*/ 206 w 206"/>
                  <a:gd name="T7" fmla="*/ 10 h 140"/>
                  <a:gd name="T8" fmla="*/ 7 w 206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140">
                    <a:moveTo>
                      <a:pt x="7" y="140"/>
                    </a:moveTo>
                    <a:lnTo>
                      <a:pt x="0" y="130"/>
                    </a:lnTo>
                    <a:lnTo>
                      <a:pt x="198" y="0"/>
                    </a:lnTo>
                    <a:lnTo>
                      <a:pt x="206" y="10"/>
                    </a:lnTo>
                    <a:lnTo>
                      <a:pt x="7" y="1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66">
                <a:extLst>
                  <a:ext uri="{FF2B5EF4-FFF2-40B4-BE49-F238E27FC236}">
                    <a16:creationId xmlns:a16="http://schemas.microsoft.com/office/drawing/2014/main" id="{5AFE7BDA-7814-495F-A1F9-0CDF53612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1776"/>
                <a:ext cx="134" cy="231"/>
              </a:xfrm>
              <a:custGeom>
                <a:avLst/>
                <a:gdLst>
                  <a:gd name="T0" fmla="*/ 9 w 134"/>
                  <a:gd name="T1" fmla="*/ 231 h 231"/>
                  <a:gd name="T2" fmla="*/ 0 w 134"/>
                  <a:gd name="T3" fmla="*/ 224 h 231"/>
                  <a:gd name="T4" fmla="*/ 125 w 134"/>
                  <a:gd name="T5" fmla="*/ 0 h 231"/>
                  <a:gd name="T6" fmla="*/ 134 w 134"/>
                  <a:gd name="T7" fmla="*/ 4 h 231"/>
                  <a:gd name="T8" fmla="*/ 9 w 134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31">
                    <a:moveTo>
                      <a:pt x="9" y="231"/>
                    </a:moveTo>
                    <a:lnTo>
                      <a:pt x="0" y="224"/>
                    </a:lnTo>
                    <a:lnTo>
                      <a:pt x="125" y="0"/>
                    </a:lnTo>
                    <a:lnTo>
                      <a:pt x="134" y="4"/>
                    </a:ln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67">
                <a:extLst>
                  <a:ext uri="{FF2B5EF4-FFF2-40B4-BE49-F238E27FC236}">
                    <a16:creationId xmlns:a16="http://schemas.microsoft.com/office/drawing/2014/main" id="{4AE203E8-6BEB-41D4-8CA7-A44CF4B47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1825"/>
                <a:ext cx="329" cy="177"/>
              </a:xfrm>
              <a:custGeom>
                <a:avLst/>
                <a:gdLst>
                  <a:gd name="T0" fmla="*/ 5 w 329"/>
                  <a:gd name="T1" fmla="*/ 177 h 177"/>
                  <a:gd name="T2" fmla="*/ 0 w 329"/>
                  <a:gd name="T3" fmla="*/ 168 h 177"/>
                  <a:gd name="T4" fmla="*/ 324 w 329"/>
                  <a:gd name="T5" fmla="*/ 0 h 177"/>
                  <a:gd name="T6" fmla="*/ 329 w 329"/>
                  <a:gd name="T7" fmla="*/ 10 h 177"/>
                  <a:gd name="T8" fmla="*/ 5 w 329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9" h="177">
                    <a:moveTo>
                      <a:pt x="5" y="177"/>
                    </a:moveTo>
                    <a:lnTo>
                      <a:pt x="0" y="168"/>
                    </a:lnTo>
                    <a:lnTo>
                      <a:pt x="324" y="0"/>
                    </a:lnTo>
                    <a:lnTo>
                      <a:pt x="329" y="10"/>
                    </a:lnTo>
                    <a:lnTo>
                      <a:pt x="5" y="17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68">
                <a:extLst>
                  <a:ext uri="{FF2B5EF4-FFF2-40B4-BE49-F238E27FC236}">
                    <a16:creationId xmlns:a16="http://schemas.microsoft.com/office/drawing/2014/main" id="{04E4B8F1-EAF5-4ABB-93EB-B4FC8E557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" y="1773"/>
                <a:ext cx="83" cy="255"/>
              </a:xfrm>
              <a:custGeom>
                <a:avLst/>
                <a:gdLst>
                  <a:gd name="T0" fmla="*/ 73 w 83"/>
                  <a:gd name="T1" fmla="*/ 255 h 255"/>
                  <a:gd name="T2" fmla="*/ 0 w 83"/>
                  <a:gd name="T3" fmla="*/ 5 h 255"/>
                  <a:gd name="T4" fmla="*/ 12 w 83"/>
                  <a:gd name="T5" fmla="*/ 0 h 255"/>
                  <a:gd name="T6" fmla="*/ 83 w 83"/>
                  <a:gd name="T7" fmla="*/ 251 h 255"/>
                  <a:gd name="T8" fmla="*/ 73 w 83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55">
                    <a:moveTo>
                      <a:pt x="73" y="255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83" y="251"/>
                    </a:lnTo>
                    <a:lnTo>
                      <a:pt x="73" y="25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69">
                <a:extLst>
                  <a:ext uri="{FF2B5EF4-FFF2-40B4-BE49-F238E27FC236}">
                    <a16:creationId xmlns:a16="http://schemas.microsoft.com/office/drawing/2014/main" id="{6826F514-F5E3-4FB5-8184-8DE3B2033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650"/>
                <a:ext cx="175" cy="350"/>
              </a:xfrm>
              <a:custGeom>
                <a:avLst/>
                <a:gdLst>
                  <a:gd name="T0" fmla="*/ 163 w 175"/>
                  <a:gd name="T1" fmla="*/ 350 h 350"/>
                  <a:gd name="T2" fmla="*/ 0 w 175"/>
                  <a:gd name="T3" fmla="*/ 5 h 350"/>
                  <a:gd name="T4" fmla="*/ 10 w 175"/>
                  <a:gd name="T5" fmla="*/ 0 h 350"/>
                  <a:gd name="T6" fmla="*/ 175 w 175"/>
                  <a:gd name="T7" fmla="*/ 345 h 350"/>
                  <a:gd name="T8" fmla="*/ 163 w 175"/>
                  <a:gd name="T9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350">
                    <a:moveTo>
                      <a:pt x="163" y="350"/>
                    </a:moveTo>
                    <a:lnTo>
                      <a:pt x="0" y="5"/>
                    </a:lnTo>
                    <a:lnTo>
                      <a:pt x="10" y="0"/>
                    </a:lnTo>
                    <a:lnTo>
                      <a:pt x="175" y="345"/>
                    </a:lnTo>
                    <a:lnTo>
                      <a:pt x="163" y="35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70">
                <a:extLst>
                  <a:ext uri="{FF2B5EF4-FFF2-40B4-BE49-F238E27FC236}">
                    <a16:creationId xmlns:a16="http://schemas.microsoft.com/office/drawing/2014/main" id="{3B75636B-8B4A-4AB7-9267-9A4673969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1289"/>
                <a:ext cx="85" cy="366"/>
              </a:xfrm>
              <a:custGeom>
                <a:avLst/>
                <a:gdLst>
                  <a:gd name="T0" fmla="*/ 73 w 85"/>
                  <a:gd name="T1" fmla="*/ 366 h 366"/>
                  <a:gd name="T2" fmla="*/ 0 w 85"/>
                  <a:gd name="T3" fmla="*/ 2 h 366"/>
                  <a:gd name="T4" fmla="*/ 11 w 85"/>
                  <a:gd name="T5" fmla="*/ 0 h 366"/>
                  <a:gd name="T6" fmla="*/ 85 w 85"/>
                  <a:gd name="T7" fmla="*/ 366 h 366"/>
                  <a:gd name="T8" fmla="*/ 73 w 85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366">
                    <a:moveTo>
                      <a:pt x="73" y="366"/>
                    </a:moveTo>
                    <a:lnTo>
                      <a:pt x="0" y="2"/>
                    </a:lnTo>
                    <a:lnTo>
                      <a:pt x="11" y="0"/>
                    </a:lnTo>
                    <a:lnTo>
                      <a:pt x="85" y="366"/>
                    </a:lnTo>
                    <a:lnTo>
                      <a:pt x="73" y="36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71">
                <a:extLst>
                  <a:ext uri="{FF2B5EF4-FFF2-40B4-BE49-F238E27FC236}">
                    <a16:creationId xmlns:a16="http://schemas.microsoft.com/office/drawing/2014/main" id="{9D35FCF2-3D15-4919-B82F-8F719E1CE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1289"/>
                <a:ext cx="168" cy="139"/>
              </a:xfrm>
              <a:custGeom>
                <a:avLst/>
                <a:gdLst>
                  <a:gd name="T0" fmla="*/ 161 w 168"/>
                  <a:gd name="T1" fmla="*/ 139 h 139"/>
                  <a:gd name="T2" fmla="*/ 0 w 168"/>
                  <a:gd name="T3" fmla="*/ 7 h 139"/>
                  <a:gd name="T4" fmla="*/ 7 w 168"/>
                  <a:gd name="T5" fmla="*/ 0 h 139"/>
                  <a:gd name="T6" fmla="*/ 168 w 168"/>
                  <a:gd name="T7" fmla="*/ 130 h 139"/>
                  <a:gd name="T8" fmla="*/ 161 w 168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9">
                    <a:moveTo>
                      <a:pt x="161" y="139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68" y="130"/>
                    </a:lnTo>
                    <a:lnTo>
                      <a:pt x="161" y="13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72">
                <a:extLst>
                  <a:ext uri="{FF2B5EF4-FFF2-40B4-BE49-F238E27FC236}">
                    <a16:creationId xmlns:a16="http://schemas.microsoft.com/office/drawing/2014/main" id="{9F4D7DDA-18E7-48C0-A712-C77AE18C9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" y="1423"/>
                <a:ext cx="99" cy="227"/>
              </a:xfrm>
              <a:custGeom>
                <a:avLst/>
                <a:gdLst>
                  <a:gd name="T0" fmla="*/ 9 w 99"/>
                  <a:gd name="T1" fmla="*/ 227 h 227"/>
                  <a:gd name="T2" fmla="*/ 0 w 99"/>
                  <a:gd name="T3" fmla="*/ 223 h 227"/>
                  <a:gd name="T4" fmla="*/ 90 w 99"/>
                  <a:gd name="T5" fmla="*/ 0 h 227"/>
                  <a:gd name="T6" fmla="*/ 99 w 99"/>
                  <a:gd name="T7" fmla="*/ 5 h 227"/>
                  <a:gd name="T8" fmla="*/ 9 w 99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27">
                    <a:moveTo>
                      <a:pt x="9" y="227"/>
                    </a:moveTo>
                    <a:lnTo>
                      <a:pt x="0" y="223"/>
                    </a:lnTo>
                    <a:lnTo>
                      <a:pt x="90" y="0"/>
                    </a:lnTo>
                    <a:lnTo>
                      <a:pt x="99" y="5"/>
                    </a:lnTo>
                    <a:lnTo>
                      <a:pt x="9" y="22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73">
                <a:extLst>
                  <a:ext uri="{FF2B5EF4-FFF2-40B4-BE49-F238E27FC236}">
                    <a16:creationId xmlns:a16="http://schemas.microsoft.com/office/drawing/2014/main" id="{63F98A58-8218-42F0-831B-F3E8D9DB8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" y="1419"/>
                <a:ext cx="179" cy="106"/>
              </a:xfrm>
              <a:custGeom>
                <a:avLst/>
                <a:gdLst>
                  <a:gd name="T0" fmla="*/ 175 w 179"/>
                  <a:gd name="T1" fmla="*/ 106 h 106"/>
                  <a:gd name="T2" fmla="*/ 0 w 179"/>
                  <a:gd name="T3" fmla="*/ 9 h 106"/>
                  <a:gd name="T4" fmla="*/ 4 w 179"/>
                  <a:gd name="T5" fmla="*/ 0 h 106"/>
                  <a:gd name="T6" fmla="*/ 179 w 179"/>
                  <a:gd name="T7" fmla="*/ 97 h 106"/>
                  <a:gd name="T8" fmla="*/ 175 w 179"/>
                  <a:gd name="T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06">
                    <a:moveTo>
                      <a:pt x="175" y="106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79" y="97"/>
                    </a:lnTo>
                    <a:lnTo>
                      <a:pt x="175" y="10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74">
                <a:extLst>
                  <a:ext uri="{FF2B5EF4-FFF2-40B4-BE49-F238E27FC236}">
                    <a16:creationId xmlns:a16="http://schemas.microsoft.com/office/drawing/2014/main" id="{72D7DFF9-B7A0-4ECC-9527-7ED3779D7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1518"/>
                <a:ext cx="43" cy="262"/>
              </a:xfrm>
              <a:custGeom>
                <a:avLst/>
                <a:gdLst>
                  <a:gd name="T0" fmla="*/ 34 w 43"/>
                  <a:gd name="T1" fmla="*/ 262 h 262"/>
                  <a:gd name="T2" fmla="*/ 0 w 43"/>
                  <a:gd name="T3" fmla="*/ 2 h 262"/>
                  <a:gd name="T4" fmla="*/ 12 w 43"/>
                  <a:gd name="T5" fmla="*/ 0 h 262"/>
                  <a:gd name="T6" fmla="*/ 43 w 43"/>
                  <a:gd name="T7" fmla="*/ 260 h 262"/>
                  <a:gd name="T8" fmla="*/ 34 w 43"/>
                  <a:gd name="T9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2">
                    <a:moveTo>
                      <a:pt x="34" y="262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43" y="260"/>
                    </a:lnTo>
                    <a:lnTo>
                      <a:pt x="34" y="26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75">
                <a:extLst>
                  <a:ext uri="{FF2B5EF4-FFF2-40B4-BE49-F238E27FC236}">
                    <a16:creationId xmlns:a16="http://schemas.microsoft.com/office/drawing/2014/main" id="{6F58F27B-6C8A-48FC-9CCD-74156CF85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1" y="1516"/>
                <a:ext cx="231" cy="134"/>
              </a:xfrm>
              <a:custGeom>
                <a:avLst/>
                <a:gdLst>
                  <a:gd name="T0" fmla="*/ 226 w 231"/>
                  <a:gd name="T1" fmla="*/ 134 h 134"/>
                  <a:gd name="T2" fmla="*/ 0 w 231"/>
                  <a:gd name="T3" fmla="*/ 9 h 134"/>
                  <a:gd name="T4" fmla="*/ 4 w 231"/>
                  <a:gd name="T5" fmla="*/ 0 h 134"/>
                  <a:gd name="T6" fmla="*/ 231 w 231"/>
                  <a:gd name="T7" fmla="*/ 125 h 134"/>
                  <a:gd name="T8" fmla="*/ 226 w 231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34">
                    <a:moveTo>
                      <a:pt x="226" y="13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231" y="125"/>
                    </a:lnTo>
                    <a:lnTo>
                      <a:pt x="226" y="13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76">
                <a:extLst>
                  <a:ext uri="{FF2B5EF4-FFF2-40B4-BE49-F238E27FC236}">
                    <a16:creationId xmlns:a16="http://schemas.microsoft.com/office/drawing/2014/main" id="{5289041D-0DDC-40B1-A420-E0D894B4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" y="1383"/>
                <a:ext cx="33" cy="140"/>
              </a:xfrm>
              <a:custGeom>
                <a:avLst/>
                <a:gdLst>
                  <a:gd name="T0" fmla="*/ 21 w 33"/>
                  <a:gd name="T1" fmla="*/ 140 h 140"/>
                  <a:gd name="T2" fmla="*/ 0 w 33"/>
                  <a:gd name="T3" fmla="*/ 0 h 140"/>
                  <a:gd name="T4" fmla="*/ 9 w 33"/>
                  <a:gd name="T5" fmla="*/ 0 h 140"/>
                  <a:gd name="T6" fmla="*/ 33 w 33"/>
                  <a:gd name="T7" fmla="*/ 137 h 140"/>
                  <a:gd name="T8" fmla="*/ 21 w 33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40">
                    <a:moveTo>
                      <a:pt x="21" y="14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33" y="137"/>
                    </a:lnTo>
                    <a:lnTo>
                      <a:pt x="21" y="1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77">
                <a:extLst>
                  <a:ext uri="{FF2B5EF4-FFF2-40B4-BE49-F238E27FC236}">
                    <a16:creationId xmlns:a16="http://schemas.microsoft.com/office/drawing/2014/main" id="{090501F5-6CF8-4CDC-8E90-8D82CCED0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1" y="1513"/>
                <a:ext cx="262" cy="135"/>
              </a:xfrm>
              <a:custGeom>
                <a:avLst/>
                <a:gdLst>
                  <a:gd name="T0" fmla="*/ 4 w 262"/>
                  <a:gd name="T1" fmla="*/ 135 h 135"/>
                  <a:gd name="T2" fmla="*/ 0 w 262"/>
                  <a:gd name="T3" fmla="*/ 125 h 135"/>
                  <a:gd name="T4" fmla="*/ 257 w 262"/>
                  <a:gd name="T5" fmla="*/ 0 h 135"/>
                  <a:gd name="T6" fmla="*/ 262 w 262"/>
                  <a:gd name="T7" fmla="*/ 10 h 135"/>
                  <a:gd name="T8" fmla="*/ 4 w 262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35">
                    <a:moveTo>
                      <a:pt x="4" y="135"/>
                    </a:moveTo>
                    <a:lnTo>
                      <a:pt x="0" y="125"/>
                    </a:lnTo>
                    <a:lnTo>
                      <a:pt x="257" y="0"/>
                    </a:lnTo>
                    <a:lnTo>
                      <a:pt x="262" y="10"/>
                    </a:lnTo>
                    <a:lnTo>
                      <a:pt x="4" y="13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78">
                <a:extLst>
                  <a:ext uri="{FF2B5EF4-FFF2-40B4-BE49-F238E27FC236}">
                    <a16:creationId xmlns:a16="http://schemas.microsoft.com/office/drawing/2014/main" id="{634FEE1C-44B9-496D-853A-CCF4AA3EF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1" y="1641"/>
                <a:ext cx="290" cy="135"/>
              </a:xfrm>
              <a:custGeom>
                <a:avLst/>
                <a:gdLst>
                  <a:gd name="T0" fmla="*/ 288 w 290"/>
                  <a:gd name="T1" fmla="*/ 135 h 135"/>
                  <a:gd name="T2" fmla="*/ 0 w 290"/>
                  <a:gd name="T3" fmla="*/ 9 h 135"/>
                  <a:gd name="T4" fmla="*/ 4 w 290"/>
                  <a:gd name="T5" fmla="*/ 0 h 135"/>
                  <a:gd name="T6" fmla="*/ 290 w 290"/>
                  <a:gd name="T7" fmla="*/ 125 h 135"/>
                  <a:gd name="T8" fmla="*/ 288 w 290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135">
                    <a:moveTo>
                      <a:pt x="288" y="135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290" y="125"/>
                    </a:lnTo>
                    <a:lnTo>
                      <a:pt x="288" y="13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79">
                <a:extLst>
                  <a:ext uri="{FF2B5EF4-FFF2-40B4-BE49-F238E27FC236}">
                    <a16:creationId xmlns:a16="http://schemas.microsoft.com/office/drawing/2014/main" id="{ED49AB11-6E99-4A29-A378-2CE92C21A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1731"/>
                <a:ext cx="619" cy="52"/>
              </a:xfrm>
              <a:custGeom>
                <a:avLst/>
                <a:gdLst>
                  <a:gd name="T0" fmla="*/ 0 w 619"/>
                  <a:gd name="T1" fmla="*/ 52 h 52"/>
                  <a:gd name="T2" fmla="*/ 0 w 619"/>
                  <a:gd name="T3" fmla="*/ 40 h 52"/>
                  <a:gd name="T4" fmla="*/ 619 w 619"/>
                  <a:gd name="T5" fmla="*/ 0 h 52"/>
                  <a:gd name="T6" fmla="*/ 619 w 619"/>
                  <a:gd name="T7" fmla="*/ 11 h 52"/>
                  <a:gd name="T8" fmla="*/ 0 w 61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52">
                    <a:moveTo>
                      <a:pt x="0" y="52"/>
                    </a:moveTo>
                    <a:lnTo>
                      <a:pt x="0" y="40"/>
                    </a:lnTo>
                    <a:lnTo>
                      <a:pt x="619" y="0"/>
                    </a:lnTo>
                    <a:lnTo>
                      <a:pt x="619" y="11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80">
                <a:extLst>
                  <a:ext uri="{FF2B5EF4-FFF2-40B4-BE49-F238E27FC236}">
                    <a16:creationId xmlns:a16="http://schemas.microsoft.com/office/drawing/2014/main" id="{D7AC3577-8D89-4ED0-BE8F-5AFA65462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475"/>
                <a:ext cx="258" cy="123"/>
              </a:xfrm>
              <a:custGeom>
                <a:avLst/>
                <a:gdLst>
                  <a:gd name="T0" fmla="*/ 5 w 258"/>
                  <a:gd name="T1" fmla="*/ 123 h 123"/>
                  <a:gd name="T2" fmla="*/ 0 w 258"/>
                  <a:gd name="T3" fmla="*/ 114 h 123"/>
                  <a:gd name="T4" fmla="*/ 253 w 258"/>
                  <a:gd name="T5" fmla="*/ 0 h 123"/>
                  <a:gd name="T6" fmla="*/ 258 w 258"/>
                  <a:gd name="T7" fmla="*/ 10 h 123"/>
                  <a:gd name="T8" fmla="*/ 5 w 258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23">
                    <a:moveTo>
                      <a:pt x="5" y="123"/>
                    </a:moveTo>
                    <a:lnTo>
                      <a:pt x="0" y="114"/>
                    </a:lnTo>
                    <a:lnTo>
                      <a:pt x="253" y="0"/>
                    </a:lnTo>
                    <a:lnTo>
                      <a:pt x="258" y="10"/>
                    </a:lnTo>
                    <a:lnTo>
                      <a:pt x="5" y="12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81">
                <a:extLst>
                  <a:ext uri="{FF2B5EF4-FFF2-40B4-BE49-F238E27FC236}">
                    <a16:creationId xmlns:a16="http://schemas.microsoft.com/office/drawing/2014/main" id="{29BDDD96-DBCF-4103-B218-7E5258029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" y="1589"/>
                <a:ext cx="156" cy="52"/>
              </a:xfrm>
              <a:custGeom>
                <a:avLst/>
                <a:gdLst>
                  <a:gd name="T0" fmla="*/ 2 w 156"/>
                  <a:gd name="T1" fmla="*/ 52 h 52"/>
                  <a:gd name="T2" fmla="*/ 0 w 156"/>
                  <a:gd name="T3" fmla="*/ 40 h 52"/>
                  <a:gd name="T4" fmla="*/ 154 w 156"/>
                  <a:gd name="T5" fmla="*/ 0 h 52"/>
                  <a:gd name="T6" fmla="*/ 156 w 156"/>
                  <a:gd name="T7" fmla="*/ 9 h 52"/>
                  <a:gd name="T8" fmla="*/ 2 w 15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2">
                    <a:moveTo>
                      <a:pt x="2" y="52"/>
                    </a:moveTo>
                    <a:lnTo>
                      <a:pt x="0" y="40"/>
                    </a:lnTo>
                    <a:lnTo>
                      <a:pt x="154" y="0"/>
                    </a:lnTo>
                    <a:lnTo>
                      <a:pt x="156" y="9"/>
                    </a:ln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82">
                <a:extLst>
                  <a:ext uri="{FF2B5EF4-FFF2-40B4-BE49-F238E27FC236}">
                    <a16:creationId xmlns:a16="http://schemas.microsoft.com/office/drawing/2014/main" id="{C5279511-3827-4352-92C9-FD97CCD92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1152"/>
                <a:ext cx="26" cy="328"/>
              </a:xfrm>
              <a:custGeom>
                <a:avLst/>
                <a:gdLst>
                  <a:gd name="T0" fmla="*/ 14 w 26"/>
                  <a:gd name="T1" fmla="*/ 328 h 328"/>
                  <a:gd name="T2" fmla="*/ 0 w 26"/>
                  <a:gd name="T3" fmla="*/ 0 h 328"/>
                  <a:gd name="T4" fmla="*/ 12 w 26"/>
                  <a:gd name="T5" fmla="*/ 0 h 328"/>
                  <a:gd name="T6" fmla="*/ 26 w 26"/>
                  <a:gd name="T7" fmla="*/ 328 h 328"/>
                  <a:gd name="T8" fmla="*/ 14 w 26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8">
                    <a:moveTo>
                      <a:pt x="14" y="328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328"/>
                    </a:lnTo>
                    <a:lnTo>
                      <a:pt x="14" y="32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83">
                <a:extLst>
                  <a:ext uri="{FF2B5EF4-FFF2-40B4-BE49-F238E27FC236}">
                    <a16:creationId xmlns:a16="http://schemas.microsoft.com/office/drawing/2014/main" id="{20DD1D11-7A6D-4348-8D8B-D803CE580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944"/>
                <a:ext cx="187" cy="212"/>
              </a:xfrm>
              <a:custGeom>
                <a:avLst/>
                <a:gdLst>
                  <a:gd name="T0" fmla="*/ 179 w 187"/>
                  <a:gd name="T1" fmla="*/ 212 h 212"/>
                  <a:gd name="T2" fmla="*/ 0 w 187"/>
                  <a:gd name="T3" fmla="*/ 7 h 212"/>
                  <a:gd name="T4" fmla="*/ 9 w 187"/>
                  <a:gd name="T5" fmla="*/ 0 h 212"/>
                  <a:gd name="T6" fmla="*/ 187 w 187"/>
                  <a:gd name="T7" fmla="*/ 205 h 212"/>
                  <a:gd name="T8" fmla="*/ 179 w 187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12">
                    <a:moveTo>
                      <a:pt x="179" y="212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87" y="205"/>
                    </a:lnTo>
                    <a:lnTo>
                      <a:pt x="179" y="21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84">
                <a:extLst>
                  <a:ext uri="{FF2B5EF4-FFF2-40B4-BE49-F238E27FC236}">
                    <a16:creationId xmlns:a16="http://schemas.microsoft.com/office/drawing/2014/main" id="{9BCBFD92-EAA8-4262-BD68-87B16BBD4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" y="1149"/>
                <a:ext cx="149" cy="119"/>
              </a:xfrm>
              <a:custGeom>
                <a:avLst/>
                <a:gdLst>
                  <a:gd name="T0" fmla="*/ 7 w 149"/>
                  <a:gd name="T1" fmla="*/ 119 h 119"/>
                  <a:gd name="T2" fmla="*/ 0 w 149"/>
                  <a:gd name="T3" fmla="*/ 109 h 119"/>
                  <a:gd name="T4" fmla="*/ 142 w 149"/>
                  <a:gd name="T5" fmla="*/ 0 h 119"/>
                  <a:gd name="T6" fmla="*/ 149 w 149"/>
                  <a:gd name="T7" fmla="*/ 10 h 119"/>
                  <a:gd name="T8" fmla="*/ 7 w 149"/>
                  <a:gd name="T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19">
                    <a:moveTo>
                      <a:pt x="7" y="119"/>
                    </a:moveTo>
                    <a:lnTo>
                      <a:pt x="0" y="109"/>
                    </a:lnTo>
                    <a:lnTo>
                      <a:pt x="142" y="0"/>
                    </a:lnTo>
                    <a:lnTo>
                      <a:pt x="149" y="10"/>
                    </a:lnTo>
                    <a:lnTo>
                      <a:pt x="7" y="11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85">
                <a:extLst>
                  <a:ext uri="{FF2B5EF4-FFF2-40B4-BE49-F238E27FC236}">
                    <a16:creationId xmlns:a16="http://schemas.microsoft.com/office/drawing/2014/main" id="{5F6F76F9-A1EF-48BF-A916-7EBEB04B4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258"/>
                <a:ext cx="161" cy="137"/>
              </a:xfrm>
              <a:custGeom>
                <a:avLst/>
                <a:gdLst>
                  <a:gd name="T0" fmla="*/ 7 w 161"/>
                  <a:gd name="T1" fmla="*/ 137 h 137"/>
                  <a:gd name="T2" fmla="*/ 0 w 161"/>
                  <a:gd name="T3" fmla="*/ 130 h 137"/>
                  <a:gd name="T4" fmla="*/ 154 w 161"/>
                  <a:gd name="T5" fmla="*/ 0 h 137"/>
                  <a:gd name="T6" fmla="*/ 161 w 161"/>
                  <a:gd name="T7" fmla="*/ 10 h 137"/>
                  <a:gd name="T8" fmla="*/ 7 w 161"/>
                  <a:gd name="T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37">
                    <a:moveTo>
                      <a:pt x="7" y="137"/>
                    </a:moveTo>
                    <a:lnTo>
                      <a:pt x="0" y="130"/>
                    </a:lnTo>
                    <a:lnTo>
                      <a:pt x="154" y="0"/>
                    </a:lnTo>
                    <a:lnTo>
                      <a:pt x="161" y="10"/>
                    </a:lnTo>
                    <a:lnTo>
                      <a:pt x="7" y="13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86">
                <a:extLst>
                  <a:ext uri="{FF2B5EF4-FFF2-40B4-BE49-F238E27FC236}">
                    <a16:creationId xmlns:a16="http://schemas.microsoft.com/office/drawing/2014/main" id="{6C3394E7-D153-4AF2-A9A9-9022F41D2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1353"/>
                <a:ext cx="255" cy="42"/>
              </a:xfrm>
              <a:custGeom>
                <a:avLst/>
                <a:gdLst>
                  <a:gd name="T0" fmla="*/ 253 w 255"/>
                  <a:gd name="T1" fmla="*/ 42 h 42"/>
                  <a:gd name="T2" fmla="*/ 0 w 255"/>
                  <a:gd name="T3" fmla="*/ 9 h 42"/>
                  <a:gd name="T4" fmla="*/ 2 w 255"/>
                  <a:gd name="T5" fmla="*/ 0 h 42"/>
                  <a:gd name="T6" fmla="*/ 255 w 255"/>
                  <a:gd name="T7" fmla="*/ 33 h 42"/>
                  <a:gd name="T8" fmla="*/ 253 w 255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2">
                    <a:moveTo>
                      <a:pt x="253" y="42"/>
                    </a:moveTo>
                    <a:lnTo>
                      <a:pt x="0" y="9"/>
                    </a:lnTo>
                    <a:lnTo>
                      <a:pt x="2" y="0"/>
                    </a:lnTo>
                    <a:lnTo>
                      <a:pt x="255" y="33"/>
                    </a:lnTo>
                    <a:lnTo>
                      <a:pt x="253" y="4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87">
                <a:extLst>
                  <a:ext uri="{FF2B5EF4-FFF2-40B4-BE49-F238E27FC236}">
                    <a16:creationId xmlns:a16="http://schemas.microsoft.com/office/drawing/2014/main" id="{94A666AC-79FE-40A5-A6F6-622E2908D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355"/>
                <a:ext cx="239" cy="33"/>
              </a:xfrm>
              <a:custGeom>
                <a:avLst/>
                <a:gdLst>
                  <a:gd name="T0" fmla="*/ 0 w 239"/>
                  <a:gd name="T1" fmla="*/ 33 h 33"/>
                  <a:gd name="T2" fmla="*/ 0 w 239"/>
                  <a:gd name="T3" fmla="*/ 24 h 33"/>
                  <a:gd name="T4" fmla="*/ 239 w 239"/>
                  <a:gd name="T5" fmla="*/ 0 h 33"/>
                  <a:gd name="T6" fmla="*/ 239 w 239"/>
                  <a:gd name="T7" fmla="*/ 12 h 33"/>
                  <a:gd name="T8" fmla="*/ 0 w 23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33">
                    <a:moveTo>
                      <a:pt x="0" y="33"/>
                    </a:moveTo>
                    <a:lnTo>
                      <a:pt x="0" y="24"/>
                    </a:lnTo>
                    <a:lnTo>
                      <a:pt x="239" y="0"/>
                    </a:lnTo>
                    <a:lnTo>
                      <a:pt x="239" y="12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88">
                <a:extLst>
                  <a:ext uri="{FF2B5EF4-FFF2-40B4-BE49-F238E27FC236}">
                    <a16:creationId xmlns:a16="http://schemas.microsoft.com/office/drawing/2014/main" id="{1966B13A-E837-45A9-8650-D4F6FE5A1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286"/>
                <a:ext cx="315" cy="104"/>
              </a:xfrm>
              <a:custGeom>
                <a:avLst/>
                <a:gdLst>
                  <a:gd name="T0" fmla="*/ 310 w 315"/>
                  <a:gd name="T1" fmla="*/ 104 h 104"/>
                  <a:gd name="T2" fmla="*/ 0 w 315"/>
                  <a:gd name="T3" fmla="*/ 10 h 104"/>
                  <a:gd name="T4" fmla="*/ 5 w 315"/>
                  <a:gd name="T5" fmla="*/ 0 h 104"/>
                  <a:gd name="T6" fmla="*/ 315 w 315"/>
                  <a:gd name="T7" fmla="*/ 95 h 104"/>
                  <a:gd name="T8" fmla="*/ 310 w 315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5" h="104">
                    <a:moveTo>
                      <a:pt x="310" y="104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315" y="95"/>
                    </a:lnTo>
                    <a:lnTo>
                      <a:pt x="310" y="10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89">
                <a:extLst>
                  <a:ext uri="{FF2B5EF4-FFF2-40B4-BE49-F238E27FC236}">
                    <a16:creationId xmlns:a16="http://schemas.microsoft.com/office/drawing/2014/main" id="{29D93035-1716-43D2-901A-64D96863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1383"/>
                <a:ext cx="149" cy="48"/>
              </a:xfrm>
              <a:custGeom>
                <a:avLst/>
                <a:gdLst>
                  <a:gd name="T0" fmla="*/ 5 w 149"/>
                  <a:gd name="T1" fmla="*/ 48 h 48"/>
                  <a:gd name="T2" fmla="*/ 0 w 149"/>
                  <a:gd name="T3" fmla="*/ 36 h 48"/>
                  <a:gd name="T4" fmla="*/ 147 w 149"/>
                  <a:gd name="T5" fmla="*/ 0 h 48"/>
                  <a:gd name="T6" fmla="*/ 149 w 149"/>
                  <a:gd name="T7" fmla="*/ 10 h 48"/>
                  <a:gd name="T8" fmla="*/ 5 w 149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48">
                    <a:moveTo>
                      <a:pt x="5" y="48"/>
                    </a:moveTo>
                    <a:lnTo>
                      <a:pt x="0" y="36"/>
                    </a:lnTo>
                    <a:lnTo>
                      <a:pt x="147" y="0"/>
                    </a:lnTo>
                    <a:lnTo>
                      <a:pt x="149" y="10"/>
                    </a:lnTo>
                    <a:lnTo>
                      <a:pt x="5" y="4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90">
                <a:extLst>
                  <a:ext uri="{FF2B5EF4-FFF2-40B4-BE49-F238E27FC236}">
                    <a16:creationId xmlns:a16="http://schemas.microsoft.com/office/drawing/2014/main" id="{135EF47D-C66B-4C61-9B0B-6258C3C80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1386"/>
                <a:ext cx="473" cy="132"/>
              </a:xfrm>
              <a:custGeom>
                <a:avLst/>
                <a:gdLst>
                  <a:gd name="T0" fmla="*/ 0 w 200"/>
                  <a:gd name="T1" fmla="*/ 56 h 56"/>
                  <a:gd name="T2" fmla="*/ 0 w 200"/>
                  <a:gd name="T3" fmla="*/ 56 h 56"/>
                  <a:gd name="T4" fmla="*/ 1 w 200"/>
                  <a:gd name="T5" fmla="*/ 54 h 56"/>
                  <a:gd name="T6" fmla="*/ 1 w 200"/>
                  <a:gd name="T7" fmla="*/ 52 h 56"/>
                  <a:gd name="T8" fmla="*/ 199 w 200"/>
                  <a:gd name="T9" fmla="*/ 0 h 56"/>
                  <a:gd name="T10" fmla="*/ 200 w 200"/>
                  <a:gd name="T11" fmla="*/ 4 h 56"/>
                  <a:gd name="T12" fmla="*/ 0 w 200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56">
                    <a:moveTo>
                      <a:pt x="0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6" y="51"/>
                      <a:pt x="145" y="14"/>
                      <a:pt x="199" y="0"/>
                    </a:cubicBezTo>
                    <a:cubicBezTo>
                      <a:pt x="200" y="4"/>
                      <a:pt x="200" y="4"/>
                      <a:pt x="200" y="4"/>
                    </a:cubicBezTo>
                    <a:cubicBezTo>
                      <a:pt x="18" y="53"/>
                      <a:pt x="2" y="56"/>
                      <a:pt x="0" y="56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91">
                <a:extLst>
                  <a:ext uri="{FF2B5EF4-FFF2-40B4-BE49-F238E27FC236}">
                    <a16:creationId xmlns:a16="http://schemas.microsoft.com/office/drawing/2014/main" id="{B7C4A323-1073-440B-89CC-C1981694E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1357"/>
                <a:ext cx="225" cy="163"/>
              </a:xfrm>
              <a:custGeom>
                <a:avLst/>
                <a:gdLst>
                  <a:gd name="T0" fmla="*/ 7 w 225"/>
                  <a:gd name="T1" fmla="*/ 163 h 163"/>
                  <a:gd name="T2" fmla="*/ 0 w 225"/>
                  <a:gd name="T3" fmla="*/ 154 h 163"/>
                  <a:gd name="T4" fmla="*/ 218 w 225"/>
                  <a:gd name="T5" fmla="*/ 0 h 163"/>
                  <a:gd name="T6" fmla="*/ 225 w 225"/>
                  <a:gd name="T7" fmla="*/ 10 h 163"/>
                  <a:gd name="T8" fmla="*/ 7 w 225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63">
                    <a:moveTo>
                      <a:pt x="7" y="163"/>
                    </a:moveTo>
                    <a:lnTo>
                      <a:pt x="0" y="154"/>
                    </a:lnTo>
                    <a:lnTo>
                      <a:pt x="218" y="0"/>
                    </a:lnTo>
                    <a:lnTo>
                      <a:pt x="225" y="10"/>
                    </a:lnTo>
                    <a:lnTo>
                      <a:pt x="7" y="16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92">
                <a:extLst>
                  <a:ext uri="{FF2B5EF4-FFF2-40B4-BE49-F238E27FC236}">
                    <a16:creationId xmlns:a16="http://schemas.microsoft.com/office/drawing/2014/main" id="{BB350D24-A9DA-439B-A4E6-E8002CDA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1258"/>
                <a:ext cx="395" cy="99"/>
              </a:xfrm>
              <a:custGeom>
                <a:avLst/>
                <a:gdLst>
                  <a:gd name="T0" fmla="*/ 2 w 395"/>
                  <a:gd name="T1" fmla="*/ 99 h 99"/>
                  <a:gd name="T2" fmla="*/ 0 w 395"/>
                  <a:gd name="T3" fmla="*/ 88 h 99"/>
                  <a:gd name="T4" fmla="*/ 392 w 395"/>
                  <a:gd name="T5" fmla="*/ 0 h 99"/>
                  <a:gd name="T6" fmla="*/ 395 w 395"/>
                  <a:gd name="T7" fmla="*/ 12 h 99"/>
                  <a:gd name="T8" fmla="*/ 2 w 395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99">
                    <a:moveTo>
                      <a:pt x="2" y="99"/>
                    </a:moveTo>
                    <a:lnTo>
                      <a:pt x="0" y="88"/>
                    </a:lnTo>
                    <a:lnTo>
                      <a:pt x="392" y="0"/>
                    </a:lnTo>
                    <a:lnTo>
                      <a:pt x="395" y="12"/>
                    </a:lnTo>
                    <a:lnTo>
                      <a:pt x="2" y="9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93">
                <a:extLst>
                  <a:ext uri="{FF2B5EF4-FFF2-40B4-BE49-F238E27FC236}">
                    <a16:creationId xmlns:a16="http://schemas.microsoft.com/office/drawing/2014/main" id="{80DF4377-BEFB-4E7D-8DCC-EBEA7CDAD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393"/>
                <a:ext cx="69" cy="198"/>
              </a:xfrm>
              <a:custGeom>
                <a:avLst/>
                <a:gdLst>
                  <a:gd name="T0" fmla="*/ 59 w 69"/>
                  <a:gd name="T1" fmla="*/ 198 h 198"/>
                  <a:gd name="T2" fmla="*/ 0 w 69"/>
                  <a:gd name="T3" fmla="*/ 2 h 198"/>
                  <a:gd name="T4" fmla="*/ 12 w 69"/>
                  <a:gd name="T5" fmla="*/ 0 h 198"/>
                  <a:gd name="T6" fmla="*/ 69 w 69"/>
                  <a:gd name="T7" fmla="*/ 196 h 198"/>
                  <a:gd name="T8" fmla="*/ 59 w 69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98">
                    <a:moveTo>
                      <a:pt x="59" y="198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69" y="196"/>
                    </a:lnTo>
                    <a:lnTo>
                      <a:pt x="59" y="19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94">
                <a:extLst>
                  <a:ext uri="{FF2B5EF4-FFF2-40B4-BE49-F238E27FC236}">
                    <a16:creationId xmlns:a16="http://schemas.microsoft.com/office/drawing/2014/main" id="{681C48EF-76F6-4059-8DDA-6E5297CEE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0" y="1105"/>
                <a:ext cx="401" cy="51"/>
              </a:xfrm>
              <a:custGeom>
                <a:avLst/>
                <a:gdLst>
                  <a:gd name="T0" fmla="*/ 399 w 401"/>
                  <a:gd name="T1" fmla="*/ 51 h 51"/>
                  <a:gd name="T2" fmla="*/ 0 w 401"/>
                  <a:gd name="T3" fmla="*/ 11 h 51"/>
                  <a:gd name="T4" fmla="*/ 0 w 401"/>
                  <a:gd name="T5" fmla="*/ 0 h 51"/>
                  <a:gd name="T6" fmla="*/ 401 w 401"/>
                  <a:gd name="T7" fmla="*/ 42 h 51"/>
                  <a:gd name="T8" fmla="*/ 399 w 401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51">
                    <a:moveTo>
                      <a:pt x="399" y="5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401" y="42"/>
                    </a:lnTo>
                    <a:lnTo>
                      <a:pt x="399" y="5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95">
                <a:extLst>
                  <a:ext uri="{FF2B5EF4-FFF2-40B4-BE49-F238E27FC236}">
                    <a16:creationId xmlns:a16="http://schemas.microsoft.com/office/drawing/2014/main" id="{F2129CEC-61F9-4743-AE6D-6E6F3F553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7" y="944"/>
                <a:ext cx="232" cy="168"/>
              </a:xfrm>
              <a:custGeom>
                <a:avLst/>
                <a:gdLst>
                  <a:gd name="T0" fmla="*/ 7 w 232"/>
                  <a:gd name="T1" fmla="*/ 168 h 168"/>
                  <a:gd name="T2" fmla="*/ 0 w 232"/>
                  <a:gd name="T3" fmla="*/ 161 h 168"/>
                  <a:gd name="T4" fmla="*/ 225 w 232"/>
                  <a:gd name="T5" fmla="*/ 0 h 168"/>
                  <a:gd name="T6" fmla="*/ 232 w 232"/>
                  <a:gd name="T7" fmla="*/ 9 h 168"/>
                  <a:gd name="T8" fmla="*/ 7 w 232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168">
                    <a:moveTo>
                      <a:pt x="7" y="168"/>
                    </a:moveTo>
                    <a:lnTo>
                      <a:pt x="0" y="161"/>
                    </a:lnTo>
                    <a:lnTo>
                      <a:pt x="225" y="0"/>
                    </a:lnTo>
                    <a:lnTo>
                      <a:pt x="232" y="9"/>
                    </a:lnTo>
                    <a:lnTo>
                      <a:pt x="7" y="16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96">
                <a:extLst>
                  <a:ext uri="{FF2B5EF4-FFF2-40B4-BE49-F238E27FC236}">
                    <a16:creationId xmlns:a16="http://schemas.microsoft.com/office/drawing/2014/main" id="{4A267662-4066-4868-85E7-509BB53FF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1038"/>
                <a:ext cx="111" cy="253"/>
              </a:xfrm>
              <a:custGeom>
                <a:avLst/>
                <a:gdLst>
                  <a:gd name="T0" fmla="*/ 9 w 111"/>
                  <a:gd name="T1" fmla="*/ 253 h 253"/>
                  <a:gd name="T2" fmla="*/ 0 w 111"/>
                  <a:gd name="T3" fmla="*/ 248 h 253"/>
                  <a:gd name="T4" fmla="*/ 99 w 111"/>
                  <a:gd name="T5" fmla="*/ 0 h 253"/>
                  <a:gd name="T6" fmla="*/ 111 w 111"/>
                  <a:gd name="T7" fmla="*/ 5 h 253"/>
                  <a:gd name="T8" fmla="*/ 9 w 111"/>
                  <a:gd name="T9" fmla="*/ 253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53">
                    <a:moveTo>
                      <a:pt x="9" y="253"/>
                    </a:moveTo>
                    <a:lnTo>
                      <a:pt x="0" y="248"/>
                    </a:lnTo>
                    <a:lnTo>
                      <a:pt x="99" y="0"/>
                    </a:lnTo>
                    <a:lnTo>
                      <a:pt x="111" y="5"/>
                    </a:lnTo>
                    <a:lnTo>
                      <a:pt x="9" y="25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97">
                <a:extLst>
                  <a:ext uri="{FF2B5EF4-FFF2-40B4-BE49-F238E27FC236}">
                    <a16:creationId xmlns:a16="http://schemas.microsoft.com/office/drawing/2014/main" id="{E38FC7D1-FDD2-49B2-ADAF-9E8537EEF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1034"/>
                <a:ext cx="173" cy="241"/>
              </a:xfrm>
              <a:custGeom>
                <a:avLst/>
                <a:gdLst>
                  <a:gd name="T0" fmla="*/ 163 w 173"/>
                  <a:gd name="T1" fmla="*/ 241 h 241"/>
                  <a:gd name="T2" fmla="*/ 0 w 173"/>
                  <a:gd name="T3" fmla="*/ 7 h 241"/>
                  <a:gd name="T4" fmla="*/ 9 w 173"/>
                  <a:gd name="T5" fmla="*/ 0 h 241"/>
                  <a:gd name="T6" fmla="*/ 173 w 173"/>
                  <a:gd name="T7" fmla="*/ 234 h 241"/>
                  <a:gd name="T8" fmla="*/ 163 w 173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241">
                    <a:moveTo>
                      <a:pt x="163" y="241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73" y="234"/>
                    </a:lnTo>
                    <a:lnTo>
                      <a:pt x="163" y="24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98">
                <a:extLst>
                  <a:ext uri="{FF2B5EF4-FFF2-40B4-BE49-F238E27FC236}">
                    <a16:creationId xmlns:a16="http://schemas.microsoft.com/office/drawing/2014/main" id="{9F439091-5D56-47A8-9AF9-14C28CD1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" y="1263"/>
                <a:ext cx="285" cy="99"/>
              </a:xfrm>
              <a:custGeom>
                <a:avLst/>
                <a:gdLst>
                  <a:gd name="T0" fmla="*/ 283 w 285"/>
                  <a:gd name="T1" fmla="*/ 99 h 99"/>
                  <a:gd name="T2" fmla="*/ 0 w 285"/>
                  <a:gd name="T3" fmla="*/ 9 h 99"/>
                  <a:gd name="T4" fmla="*/ 2 w 285"/>
                  <a:gd name="T5" fmla="*/ 0 h 99"/>
                  <a:gd name="T6" fmla="*/ 285 w 285"/>
                  <a:gd name="T7" fmla="*/ 87 h 99"/>
                  <a:gd name="T8" fmla="*/ 283 w 285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99">
                    <a:moveTo>
                      <a:pt x="283" y="99"/>
                    </a:moveTo>
                    <a:lnTo>
                      <a:pt x="0" y="9"/>
                    </a:lnTo>
                    <a:lnTo>
                      <a:pt x="2" y="0"/>
                    </a:lnTo>
                    <a:lnTo>
                      <a:pt x="285" y="87"/>
                    </a:lnTo>
                    <a:lnTo>
                      <a:pt x="283" y="9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99">
                <a:extLst>
                  <a:ext uri="{FF2B5EF4-FFF2-40B4-BE49-F238E27FC236}">
                    <a16:creationId xmlns:a16="http://schemas.microsoft.com/office/drawing/2014/main" id="{5418C07B-D34D-415D-B2F7-6AF9B8DC5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265"/>
                <a:ext cx="48" cy="121"/>
              </a:xfrm>
              <a:custGeom>
                <a:avLst/>
                <a:gdLst>
                  <a:gd name="T0" fmla="*/ 38 w 48"/>
                  <a:gd name="T1" fmla="*/ 121 h 121"/>
                  <a:gd name="T2" fmla="*/ 0 w 48"/>
                  <a:gd name="T3" fmla="*/ 5 h 121"/>
                  <a:gd name="T4" fmla="*/ 12 w 48"/>
                  <a:gd name="T5" fmla="*/ 0 h 121"/>
                  <a:gd name="T6" fmla="*/ 48 w 48"/>
                  <a:gd name="T7" fmla="*/ 118 h 121"/>
                  <a:gd name="T8" fmla="*/ 38 w 48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21">
                    <a:moveTo>
                      <a:pt x="38" y="12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8" y="118"/>
                    </a:lnTo>
                    <a:lnTo>
                      <a:pt x="38" y="12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00">
                <a:extLst>
                  <a:ext uri="{FF2B5EF4-FFF2-40B4-BE49-F238E27FC236}">
                    <a16:creationId xmlns:a16="http://schemas.microsoft.com/office/drawing/2014/main" id="{ADDF6E21-8899-4F56-9909-DBB30B0BA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" y="1263"/>
                <a:ext cx="121" cy="165"/>
              </a:xfrm>
              <a:custGeom>
                <a:avLst/>
                <a:gdLst>
                  <a:gd name="T0" fmla="*/ 10 w 121"/>
                  <a:gd name="T1" fmla="*/ 165 h 165"/>
                  <a:gd name="T2" fmla="*/ 0 w 121"/>
                  <a:gd name="T3" fmla="*/ 158 h 165"/>
                  <a:gd name="T4" fmla="*/ 111 w 121"/>
                  <a:gd name="T5" fmla="*/ 0 h 165"/>
                  <a:gd name="T6" fmla="*/ 121 w 121"/>
                  <a:gd name="T7" fmla="*/ 7 h 165"/>
                  <a:gd name="T8" fmla="*/ 10 w 121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65">
                    <a:moveTo>
                      <a:pt x="10" y="165"/>
                    </a:moveTo>
                    <a:lnTo>
                      <a:pt x="0" y="158"/>
                    </a:lnTo>
                    <a:lnTo>
                      <a:pt x="111" y="0"/>
                    </a:lnTo>
                    <a:lnTo>
                      <a:pt x="121" y="7"/>
                    </a:lnTo>
                    <a:lnTo>
                      <a:pt x="10" y="16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01">
                <a:extLst>
                  <a:ext uri="{FF2B5EF4-FFF2-40B4-BE49-F238E27FC236}">
                    <a16:creationId xmlns:a16="http://schemas.microsoft.com/office/drawing/2014/main" id="{E7AC52BC-8A59-4055-9FD7-063A0E04B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885"/>
                <a:ext cx="198" cy="160"/>
              </a:xfrm>
              <a:custGeom>
                <a:avLst/>
                <a:gdLst>
                  <a:gd name="T0" fmla="*/ 7 w 198"/>
                  <a:gd name="T1" fmla="*/ 160 h 160"/>
                  <a:gd name="T2" fmla="*/ 0 w 198"/>
                  <a:gd name="T3" fmla="*/ 151 h 160"/>
                  <a:gd name="T4" fmla="*/ 191 w 198"/>
                  <a:gd name="T5" fmla="*/ 0 h 160"/>
                  <a:gd name="T6" fmla="*/ 198 w 198"/>
                  <a:gd name="T7" fmla="*/ 7 h 160"/>
                  <a:gd name="T8" fmla="*/ 7 w 198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60">
                    <a:moveTo>
                      <a:pt x="7" y="160"/>
                    </a:moveTo>
                    <a:lnTo>
                      <a:pt x="0" y="151"/>
                    </a:lnTo>
                    <a:lnTo>
                      <a:pt x="191" y="0"/>
                    </a:lnTo>
                    <a:lnTo>
                      <a:pt x="198" y="7"/>
                    </a:lnTo>
                    <a:lnTo>
                      <a:pt x="7" y="16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02">
                <a:extLst>
                  <a:ext uri="{FF2B5EF4-FFF2-40B4-BE49-F238E27FC236}">
                    <a16:creationId xmlns:a16="http://schemas.microsoft.com/office/drawing/2014/main" id="{150593F1-C292-465D-B656-4B879838B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885"/>
                <a:ext cx="208" cy="250"/>
              </a:xfrm>
              <a:custGeom>
                <a:avLst/>
                <a:gdLst>
                  <a:gd name="T0" fmla="*/ 200 w 208"/>
                  <a:gd name="T1" fmla="*/ 250 h 250"/>
                  <a:gd name="T2" fmla="*/ 0 w 208"/>
                  <a:gd name="T3" fmla="*/ 7 h 250"/>
                  <a:gd name="T4" fmla="*/ 9 w 208"/>
                  <a:gd name="T5" fmla="*/ 0 h 250"/>
                  <a:gd name="T6" fmla="*/ 208 w 208"/>
                  <a:gd name="T7" fmla="*/ 243 h 250"/>
                  <a:gd name="T8" fmla="*/ 200 w 208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50">
                    <a:moveTo>
                      <a:pt x="200" y="250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208" y="243"/>
                    </a:lnTo>
                    <a:lnTo>
                      <a:pt x="200" y="25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03">
                <a:extLst>
                  <a:ext uri="{FF2B5EF4-FFF2-40B4-BE49-F238E27FC236}">
                    <a16:creationId xmlns:a16="http://schemas.microsoft.com/office/drawing/2014/main" id="{E6D19F16-F4FB-4D9E-84A0-D4A2DD733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123"/>
                <a:ext cx="220" cy="147"/>
              </a:xfrm>
              <a:custGeom>
                <a:avLst/>
                <a:gdLst>
                  <a:gd name="T0" fmla="*/ 8 w 220"/>
                  <a:gd name="T1" fmla="*/ 147 h 147"/>
                  <a:gd name="T2" fmla="*/ 0 w 220"/>
                  <a:gd name="T3" fmla="*/ 137 h 147"/>
                  <a:gd name="T4" fmla="*/ 215 w 220"/>
                  <a:gd name="T5" fmla="*/ 0 h 147"/>
                  <a:gd name="T6" fmla="*/ 220 w 220"/>
                  <a:gd name="T7" fmla="*/ 10 h 147"/>
                  <a:gd name="T8" fmla="*/ 8 w 220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147">
                    <a:moveTo>
                      <a:pt x="8" y="147"/>
                    </a:moveTo>
                    <a:lnTo>
                      <a:pt x="0" y="137"/>
                    </a:lnTo>
                    <a:lnTo>
                      <a:pt x="215" y="0"/>
                    </a:lnTo>
                    <a:lnTo>
                      <a:pt x="220" y="10"/>
                    </a:lnTo>
                    <a:lnTo>
                      <a:pt x="8" y="14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04">
                <a:extLst>
                  <a:ext uri="{FF2B5EF4-FFF2-40B4-BE49-F238E27FC236}">
                    <a16:creationId xmlns:a16="http://schemas.microsoft.com/office/drawing/2014/main" id="{DB1262CE-4FD0-494D-B431-A0CA637C7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263"/>
                <a:ext cx="269" cy="28"/>
              </a:xfrm>
              <a:custGeom>
                <a:avLst/>
                <a:gdLst>
                  <a:gd name="T0" fmla="*/ 0 w 269"/>
                  <a:gd name="T1" fmla="*/ 28 h 28"/>
                  <a:gd name="T2" fmla="*/ 0 w 269"/>
                  <a:gd name="T3" fmla="*/ 16 h 28"/>
                  <a:gd name="T4" fmla="*/ 269 w 269"/>
                  <a:gd name="T5" fmla="*/ 0 h 28"/>
                  <a:gd name="T6" fmla="*/ 269 w 269"/>
                  <a:gd name="T7" fmla="*/ 9 h 28"/>
                  <a:gd name="T8" fmla="*/ 0 w 26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" h="28">
                    <a:moveTo>
                      <a:pt x="0" y="28"/>
                    </a:moveTo>
                    <a:lnTo>
                      <a:pt x="0" y="16"/>
                    </a:lnTo>
                    <a:lnTo>
                      <a:pt x="269" y="0"/>
                    </a:lnTo>
                    <a:lnTo>
                      <a:pt x="269" y="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05">
                <a:extLst>
                  <a:ext uri="{FF2B5EF4-FFF2-40B4-BE49-F238E27FC236}">
                    <a16:creationId xmlns:a16="http://schemas.microsoft.com/office/drawing/2014/main" id="{B22CFB59-7D36-487E-9C10-CD851D770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" y="1102"/>
                <a:ext cx="210" cy="31"/>
              </a:xfrm>
              <a:custGeom>
                <a:avLst/>
                <a:gdLst>
                  <a:gd name="T0" fmla="*/ 2 w 210"/>
                  <a:gd name="T1" fmla="*/ 31 h 31"/>
                  <a:gd name="T2" fmla="*/ 0 w 210"/>
                  <a:gd name="T3" fmla="*/ 19 h 31"/>
                  <a:gd name="T4" fmla="*/ 210 w 210"/>
                  <a:gd name="T5" fmla="*/ 0 h 31"/>
                  <a:gd name="T6" fmla="*/ 210 w 210"/>
                  <a:gd name="T7" fmla="*/ 12 h 31"/>
                  <a:gd name="T8" fmla="*/ 2 w 210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31">
                    <a:moveTo>
                      <a:pt x="2" y="31"/>
                    </a:moveTo>
                    <a:lnTo>
                      <a:pt x="0" y="19"/>
                    </a:lnTo>
                    <a:lnTo>
                      <a:pt x="210" y="0"/>
                    </a:lnTo>
                    <a:lnTo>
                      <a:pt x="210" y="12"/>
                    </a:lnTo>
                    <a:lnTo>
                      <a:pt x="2" y="3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106">
                <a:extLst>
                  <a:ext uri="{FF2B5EF4-FFF2-40B4-BE49-F238E27FC236}">
                    <a16:creationId xmlns:a16="http://schemas.microsoft.com/office/drawing/2014/main" id="{DE86DA8E-A152-4760-BD4F-4253FB67F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" y="814"/>
                <a:ext cx="308" cy="139"/>
              </a:xfrm>
              <a:custGeom>
                <a:avLst/>
                <a:gdLst>
                  <a:gd name="T0" fmla="*/ 303 w 308"/>
                  <a:gd name="T1" fmla="*/ 139 h 139"/>
                  <a:gd name="T2" fmla="*/ 0 w 308"/>
                  <a:gd name="T3" fmla="*/ 9 h 139"/>
                  <a:gd name="T4" fmla="*/ 5 w 308"/>
                  <a:gd name="T5" fmla="*/ 0 h 139"/>
                  <a:gd name="T6" fmla="*/ 308 w 308"/>
                  <a:gd name="T7" fmla="*/ 127 h 139"/>
                  <a:gd name="T8" fmla="*/ 303 w 308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39">
                    <a:moveTo>
                      <a:pt x="303" y="139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308" y="127"/>
                    </a:lnTo>
                    <a:lnTo>
                      <a:pt x="303" y="13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107">
                <a:extLst>
                  <a:ext uri="{FF2B5EF4-FFF2-40B4-BE49-F238E27FC236}">
                    <a16:creationId xmlns:a16="http://schemas.microsoft.com/office/drawing/2014/main" id="{5EB9EE5D-6157-4D6C-AFB4-D81CCC90A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" y="814"/>
                <a:ext cx="331" cy="78"/>
              </a:xfrm>
              <a:custGeom>
                <a:avLst/>
                <a:gdLst>
                  <a:gd name="T0" fmla="*/ 2 w 331"/>
                  <a:gd name="T1" fmla="*/ 78 h 78"/>
                  <a:gd name="T2" fmla="*/ 0 w 331"/>
                  <a:gd name="T3" fmla="*/ 66 h 78"/>
                  <a:gd name="T4" fmla="*/ 328 w 331"/>
                  <a:gd name="T5" fmla="*/ 0 h 78"/>
                  <a:gd name="T6" fmla="*/ 331 w 331"/>
                  <a:gd name="T7" fmla="*/ 12 h 78"/>
                  <a:gd name="T8" fmla="*/ 2 w 331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1" h="78">
                    <a:moveTo>
                      <a:pt x="2" y="78"/>
                    </a:moveTo>
                    <a:lnTo>
                      <a:pt x="0" y="66"/>
                    </a:lnTo>
                    <a:lnTo>
                      <a:pt x="328" y="0"/>
                    </a:lnTo>
                    <a:lnTo>
                      <a:pt x="331" y="12"/>
                    </a:lnTo>
                    <a:lnTo>
                      <a:pt x="2" y="7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108">
                <a:extLst>
                  <a:ext uri="{FF2B5EF4-FFF2-40B4-BE49-F238E27FC236}">
                    <a16:creationId xmlns:a16="http://schemas.microsoft.com/office/drawing/2014/main" id="{B6B712D8-B524-4EA8-80C5-CC3E8759D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819"/>
                <a:ext cx="94" cy="290"/>
              </a:xfrm>
              <a:custGeom>
                <a:avLst/>
                <a:gdLst>
                  <a:gd name="T0" fmla="*/ 82 w 94"/>
                  <a:gd name="T1" fmla="*/ 290 h 290"/>
                  <a:gd name="T2" fmla="*/ 0 w 94"/>
                  <a:gd name="T3" fmla="*/ 2 h 290"/>
                  <a:gd name="T4" fmla="*/ 11 w 94"/>
                  <a:gd name="T5" fmla="*/ 0 h 290"/>
                  <a:gd name="T6" fmla="*/ 94 w 94"/>
                  <a:gd name="T7" fmla="*/ 288 h 290"/>
                  <a:gd name="T8" fmla="*/ 82 w 94"/>
                  <a:gd name="T9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90">
                    <a:moveTo>
                      <a:pt x="82" y="290"/>
                    </a:moveTo>
                    <a:lnTo>
                      <a:pt x="0" y="2"/>
                    </a:lnTo>
                    <a:lnTo>
                      <a:pt x="11" y="0"/>
                    </a:lnTo>
                    <a:lnTo>
                      <a:pt x="94" y="288"/>
                    </a:lnTo>
                    <a:lnTo>
                      <a:pt x="82" y="29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109">
                <a:extLst>
                  <a:ext uri="{FF2B5EF4-FFF2-40B4-BE49-F238E27FC236}">
                    <a16:creationId xmlns:a16="http://schemas.microsoft.com/office/drawing/2014/main" id="{F1CB4785-CD0A-4955-B9EA-FDD25A96B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823"/>
                <a:ext cx="142" cy="305"/>
              </a:xfrm>
              <a:custGeom>
                <a:avLst/>
                <a:gdLst>
                  <a:gd name="T0" fmla="*/ 10 w 142"/>
                  <a:gd name="T1" fmla="*/ 305 h 305"/>
                  <a:gd name="T2" fmla="*/ 0 w 142"/>
                  <a:gd name="T3" fmla="*/ 300 h 305"/>
                  <a:gd name="T4" fmla="*/ 130 w 142"/>
                  <a:gd name="T5" fmla="*/ 0 h 305"/>
                  <a:gd name="T6" fmla="*/ 142 w 142"/>
                  <a:gd name="T7" fmla="*/ 5 h 305"/>
                  <a:gd name="T8" fmla="*/ 10 w 142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05">
                    <a:moveTo>
                      <a:pt x="10" y="305"/>
                    </a:moveTo>
                    <a:lnTo>
                      <a:pt x="0" y="300"/>
                    </a:lnTo>
                    <a:lnTo>
                      <a:pt x="130" y="0"/>
                    </a:lnTo>
                    <a:lnTo>
                      <a:pt x="142" y="5"/>
                    </a:lnTo>
                    <a:lnTo>
                      <a:pt x="10" y="30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110">
                <a:extLst>
                  <a:ext uri="{FF2B5EF4-FFF2-40B4-BE49-F238E27FC236}">
                    <a16:creationId xmlns:a16="http://schemas.microsoft.com/office/drawing/2014/main" id="{76F9E109-2415-41AB-B240-BE54F152D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887"/>
                <a:ext cx="28" cy="373"/>
              </a:xfrm>
              <a:custGeom>
                <a:avLst/>
                <a:gdLst>
                  <a:gd name="T0" fmla="*/ 12 w 28"/>
                  <a:gd name="T1" fmla="*/ 373 h 373"/>
                  <a:gd name="T2" fmla="*/ 0 w 28"/>
                  <a:gd name="T3" fmla="*/ 373 h 373"/>
                  <a:gd name="T4" fmla="*/ 16 w 28"/>
                  <a:gd name="T5" fmla="*/ 0 h 373"/>
                  <a:gd name="T6" fmla="*/ 28 w 28"/>
                  <a:gd name="T7" fmla="*/ 0 h 373"/>
                  <a:gd name="T8" fmla="*/ 12 w 28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73">
                    <a:moveTo>
                      <a:pt x="12" y="373"/>
                    </a:moveTo>
                    <a:lnTo>
                      <a:pt x="0" y="373"/>
                    </a:lnTo>
                    <a:lnTo>
                      <a:pt x="16" y="0"/>
                    </a:lnTo>
                    <a:lnTo>
                      <a:pt x="28" y="0"/>
                    </a:lnTo>
                    <a:lnTo>
                      <a:pt x="12" y="37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111">
                <a:extLst>
                  <a:ext uri="{FF2B5EF4-FFF2-40B4-BE49-F238E27FC236}">
                    <a16:creationId xmlns:a16="http://schemas.microsoft.com/office/drawing/2014/main" id="{1D3966B3-8F73-4500-9A53-05DB6A406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7" y="1107"/>
                <a:ext cx="121" cy="281"/>
              </a:xfrm>
              <a:custGeom>
                <a:avLst/>
                <a:gdLst>
                  <a:gd name="T0" fmla="*/ 109 w 121"/>
                  <a:gd name="T1" fmla="*/ 281 h 281"/>
                  <a:gd name="T2" fmla="*/ 0 w 121"/>
                  <a:gd name="T3" fmla="*/ 2 h 281"/>
                  <a:gd name="T4" fmla="*/ 12 w 121"/>
                  <a:gd name="T5" fmla="*/ 0 h 281"/>
                  <a:gd name="T6" fmla="*/ 121 w 121"/>
                  <a:gd name="T7" fmla="*/ 276 h 281"/>
                  <a:gd name="T8" fmla="*/ 109 w 121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281">
                    <a:moveTo>
                      <a:pt x="109" y="281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121" y="276"/>
                    </a:lnTo>
                    <a:lnTo>
                      <a:pt x="109" y="28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112">
                <a:extLst>
                  <a:ext uri="{FF2B5EF4-FFF2-40B4-BE49-F238E27FC236}">
                    <a16:creationId xmlns:a16="http://schemas.microsoft.com/office/drawing/2014/main" id="{90D832F5-B421-40E5-9D71-2269A9AE9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9" y="1126"/>
                <a:ext cx="74" cy="224"/>
              </a:xfrm>
              <a:custGeom>
                <a:avLst/>
                <a:gdLst>
                  <a:gd name="T0" fmla="*/ 62 w 74"/>
                  <a:gd name="T1" fmla="*/ 224 h 224"/>
                  <a:gd name="T2" fmla="*/ 0 w 74"/>
                  <a:gd name="T3" fmla="*/ 5 h 224"/>
                  <a:gd name="T4" fmla="*/ 12 w 74"/>
                  <a:gd name="T5" fmla="*/ 0 h 224"/>
                  <a:gd name="T6" fmla="*/ 74 w 74"/>
                  <a:gd name="T7" fmla="*/ 222 h 224"/>
                  <a:gd name="T8" fmla="*/ 62 w 74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24">
                    <a:moveTo>
                      <a:pt x="62" y="224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74" y="222"/>
                    </a:lnTo>
                    <a:lnTo>
                      <a:pt x="62" y="22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113">
                <a:extLst>
                  <a:ext uri="{FF2B5EF4-FFF2-40B4-BE49-F238E27FC236}">
                    <a16:creationId xmlns:a16="http://schemas.microsoft.com/office/drawing/2014/main" id="{9977D601-800D-42E2-8CBF-AC750B4F1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6" y="1109"/>
                <a:ext cx="148" cy="248"/>
              </a:xfrm>
              <a:custGeom>
                <a:avLst/>
                <a:gdLst>
                  <a:gd name="T0" fmla="*/ 9 w 148"/>
                  <a:gd name="T1" fmla="*/ 248 h 248"/>
                  <a:gd name="T2" fmla="*/ 0 w 148"/>
                  <a:gd name="T3" fmla="*/ 244 h 248"/>
                  <a:gd name="T4" fmla="*/ 139 w 148"/>
                  <a:gd name="T5" fmla="*/ 0 h 248"/>
                  <a:gd name="T6" fmla="*/ 148 w 148"/>
                  <a:gd name="T7" fmla="*/ 7 h 248"/>
                  <a:gd name="T8" fmla="*/ 9 w 148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48">
                    <a:moveTo>
                      <a:pt x="9" y="248"/>
                    </a:moveTo>
                    <a:lnTo>
                      <a:pt x="0" y="244"/>
                    </a:lnTo>
                    <a:lnTo>
                      <a:pt x="139" y="0"/>
                    </a:lnTo>
                    <a:lnTo>
                      <a:pt x="148" y="7"/>
                    </a:lnTo>
                    <a:lnTo>
                      <a:pt x="9" y="24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114">
                <a:extLst>
                  <a:ext uri="{FF2B5EF4-FFF2-40B4-BE49-F238E27FC236}">
                    <a16:creationId xmlns:a16="http://schemas.microsoft.com/office/drawing/2014/main" id="{39D5755F-FD03-4322-88BA-E37A81776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1105"/>
                <a:ext cx="255" cy="160"/>
              </a:xfrm>
              <a:custGeom>
                <a:avLst/>
                <a:gdLst>
                  <a:gd name="T0" fmla="*/ 250 w 255"/>
                  <a:gd name="T1" fmla="*/ 160 h 160"/>
                  <a:gd name="T2" fmla="*/ 0 w 255"/>
                  <a:gd name="T3" fmla="*/ 9 h 160"/>
                  <a:gd name="T4" fmla="*/ 5 w 255"/>
                  <a:gd name="T5" fmla="*/ 0 h 160"/>
                  <a:gd name="T6" fmla="*/ 255 w 255"/>
                  <a:gd name="T7" fmla="*/ 151 h 160"/>
                  <a:gd name="T8" fmla="*/ 250 w 255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60">
                    <a:moveTo>
                      <a:pt x="250" y="160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255" y="151"/>
                    </a:lnTo>
                    <a:lnTo>
                      <a:pt x="250" y="16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115">
                <a:extLst>
                  <a:ext uri="{FF2B5EF4-FFF2-40B4-BE49-F238E27FC236}">
                    <a16:creationId xmlns:a16="http://schemas.microsoft.com/office/drawing/2014/main" id="{81891759-9E67-4949-BEF7-B04268A38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5" y="1263"/>
                <a:ext cx="165" cy="217"/>
              </a:xfrm>
              <a:custGeom>
                <a:avLst/>
                <a:gdLst>
                  <a:gd name="T0" fmla="*/ 156 w 165"/>
                  <a:gd name="T1" fmla="*/ 217 h 217"/>
                  <a:gd name="T2" fmla="*/ 0 w 165"/>
                  <a:gd name="T3" fmla="*/ 7 h 217"/>
                  <a:gd name="T4" fmla="*/ 9 w 165"/>
                  <a:gd name="T5" fmla="*/ 0 h 217"/>
                  <a:gd name="T6" fmla="*/ 165 w 165"/>
                  <a:gd name="T7" fmla="*/ 212 h 217"/>
                  <a:gd name="T8" fmla="*/ 156 w 165"/>
                  <a:gd name="T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217">
                    <a:moveTo>
                      <a:pt x="156" y="217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65" y="212"/>
                    </a:lnTo>
                    <a:lnTo>
                      <a:pt x="156" y="21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116">
                <a:extLst>
                  <a:ext uri="{FF2B5EF4-FFF2-40B4-BE49-F238E27FC236}">
                    <a16:creationId xmlns:a16="http://schemas.microsoft.com/office/drawing/2014/main" id="{3F9A241E-4BA1-4A58-91A9-658EC6045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0" y="1270"/>
                <a:ext cx="94" cy="321"/>
              </a:xfrm>
              <a:custGeom>
                <a:avLst/>
                <a:gdLst>
                  <a:gd name="T0" fmla="*/ 9 w 94"/>
                  <a:gd name="T1" fmla="*/ 321 h 321"/>
                  <a:gd name="T2" fmla="*/ 0 w 94"/>
                  <a:gd name="T3" fmla="*/ 319 h 321"/>
                  <a:gd name="T4" fmla="*/ 83 w 94"/>
                  <a:gd name="T5" fmla="*/ 0 h 321"/>
                  <a:gd name="T6" fmla="*/ 94 w 94"/>
                  <a:gd name="T7" fmla="*/ 2 h 321"/>
                  <a:gd name="T8" fmla="*/ 9 w 94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321">
                    <a:moveTo>
                      <a:pt x="9" y="321"/>
                    </a:moveTo>
                    <a:lnTo>
                      <a:pt x="0" y="319"/>
                    </a:lnTo>
                    <a:lnTo>
                      <a:pt x="83" y="0"/>
                    </a:lnTo>
                    <a:lnTo>
                      <a:pt x="94" y="2"/>
                    </a:lnTo>
                    <a:lnTo>
                      <a:pt x="9" y="32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117">
                <a:extLst>
                  <a:ext uri="{FF2B5EF4-FFF2-40B4-BE49-F238E27FC236}">
                    <a16:creationId xmlns:a16="http://schemas.microsoft.com/office/drawing/2014/main" id="{489F9656-5A1C-4212-8612-E55B26234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1357"/>
                <a:ext cx="158" cy="284"/>
              </a:xfrm>
              <a:custGeom>
                <a:avLst/>
                <a:gdLst>
                  <a:gd name="T0" fmla="*/ 149 w 158"/>
                  <a:gd name="T1" fmla="*/ 284 h 284"/>
                  <a:gd name="T2" fmla="*/ 0 w 158"/>
                  <a:gd name="T3" fmla="*/ 5 h 284"/>
                  <a:gd name="T4" fmla="*/ 9 w 158"/>
                  <a:gd name="T5" fmla="*/ 0 h 284"/>
                  <a:gd name="T6" fmla="*/ 158 w 158"/>
                  <a:gd name="T7" fmla="*/ 277 h 284"/>
                  <a:gd name="T8" fmla="*/ 149 w 158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84">
                    <a:moveTo>
                      <a:pt x="149" y="284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158" y="277"/>
                    </a:lnTo>
                    <a:lnTo>
                      <a:pt x="149" y="28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118">
                <a:extLst>
                  <a:ext uri="{FF2B5EF4-FFF2-40B4-BE49-F238E27FC236}">
                    <a16:creationId xmlns:a16="http://schemas.microsoft.com/office/drawing/2014/main" id="{13D2BAC6-812E-408C-816A-506DE6698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1390"/>
                <a:ext cx="109" cy="246"/>
              </a:xfrm>
              <a:custGeom>
                <a:avLst/>
                <a:gdLst>
                  <a:gd name="T0" fmla="*/ 9 w 109"/>
                  <a:gd name="T1" fmla="*/ 246 h 246"/>
                  <a:gd name="T2" fmla="*/ 0 w 109"/>
                  <a:gd name="T3" fmla="*/ 241 h 246"/>
                  <a:gd name="T4" fmla="*/ 99 w 109"/>
                  <a:gd name="T5" fmla="*/ 0 h 246"/>
                  <a:gd name="T6" fmla="*/ 109 w 109"/>
                  <a:gd name="T7" fmla="*/ 5 h 246"/>
                  <a:gd name="T8" fmla="*/ 9 w 109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246">
                    <a:moveTo>
                      <a:pt x="9" y="246"/>
                    </a:moveTo>
                    <a:lnTo>
                      <a:pt x="0" y="241"/>
                    </a:lnTo>
                    <a:lnTo>
                      <a:pt x="99" y="0"/>
                    </a:lnTo>
                    <a:lnTo>
                      <a:pt x="109" y="5"/>
                    </a:lnTo>
                    <a:lnTo>
                      <a:pt x="9" y="24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119">
                <a:extLst>
                  <a:ext uri="{FF2B5EF4-FFF2-40B4-BE49-F238E27FC236}">
                    <a16:creationId xmlns:a16="http://schemas.microsoft.com/office/drawing/2014/main" id="{C95A02AC-9508-40A4-9DFD-2F688D1C9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0" y="1634"/>
                <a:ext cx="142" cy="196"/>
              </a:xfrm>
              <a:custGeom>
                <a:avLst/>
                <a:gdLst>
                  <a:gd name="T0" fmla="*/ 9 w 142"/>
                  <a:gd name="T1" fmla="*/ 196 h 196"/>
                  <a:gd name="T2" fmla="*/ 0 w 142"/>
                  <a:gd name="T3" fmla="*/ 189 h 196"/>
                  <a:gd name="T4" fmla="*/ 132 w 142"/>
                  <a:gd name="T5" fmla="*/ 0 h 196"/>
                  <a:gd name="T6" fmla="*/ 142 w 142"/>
                  <a:gd name="T7" fmla="*/ 7 h 196"/>
                  <a:gd name="T8" fmla="*/ 9 w 142"/>
                  <a:gd name="T9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96">
                    <a:moveTo>
                      <a:pt x="9" y="196"/>
                    </a:moveTo>
                    <a:lnTo>
                      <a:pt x="0" y="189"/>
                    </a:lnTo>
                    <a:lnTo>
                      <a:pt x="132" y="0"/>
                    </a:lnTo>
                    <a:lnTo>
                      <a:pt x="142" y="7"/>
                    </a:lnTo>
                    <a:lnTo>
                      <a:pt x="9" y="19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120">
                <a:extLst>
                  <a:ext uri="{FF2B5EF4-FFF2-40B4-BE49-F238E27FC236}">
                    <a16:creationId xmlns:a16="http://schemas.microsoft.com/office/drawing/2014/main" id="{472C5801-DAB8-40F6-AA17-5E9EEB40B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0" y="1837"/>
                <a:ext cx="175" cy="205"/>
              </a:xfrm>
              <a:custGeom>
                <a:avLst/>
                <a:gdLst>
                  <a:gd name="T0" fmla="*/ 165 w 175"/>
                  <a:gd name="T1" fmla="*/ 205 h 205"/>
                  <a:gd name="T2" fmla="*/ 0 w 175"/>
                  <a:gd name="T3" fmla="*/ 7 h 205"/>
                  <a:gd name="T4" fmla="*/ 7 w 175"/>
                  <a:gd name="T5" fmla="*/ 0 h 205"/>
                  <a:gd name="T6" fmla="*/ 175 w 175"/>
                  <a:gd name="T7" fmla="*/ 198 h 205"/>
                  <a:gd name="T8" fmla="*/ 165 w 175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205">
                    <a:moveTo>
                      <a:pt x="165" y="205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75" y="198"/>
                    </a:lnTo>
                    <a:lnTo>
                      <a:pt x="165" y="20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121">
                <a:extLst>
                  <a:ext uri="{FF2B5EF4-FFF2-40B4-BE49-F238E27FC236}">
                    <a16:creationId xmlns:a16="http://schemas.microsoft.com/office/drawing/2014/main" id="{BCD708A9-1EF6-402D-99A0-A5B5AC32F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6" y="1523"/>
                <a:ext cx="241" cy="321"/>
              </a:xfrm>
              <a:custGeom>
                <a:avLst/>
                <a:gdLst>
                  <a:gd name="T0" fmla="*/ 234 w 241"/>
                  <a:gd name="T1" fmla="*/ 321 h 321"/>
                  <a:gd name="T2" fmla="*/ 0 w 241"/>
                  <a:gd name="T3" fmla="*/ 7 h 321"/>
                  <a:gd name="T4" fmla="*/ 9 w 241"/>
                  <a:gd name="T5" fmla="*/ 0 h 321"/>
                  <a:gd name="T6" fmla="*/ 241 w 241"/>
                  <a:gd name="T7" fmla="*/ 316 h 321"/>
                  <a:gd name="T8" fmla="*/ 234 w 241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321">
                    <a:moveTo>
                      <a:pt x="234" y="321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241" y="316"/>
                    </a:lnTo>
                    <a:lnTo>
                      <a:pt x="234" y="32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Oval 122">
                <a:extLst>
                  <a:ext uri="{FF2B5EF4-FFF2-40B4-BE49-F238E27FC236}">
                    <a16:creationId xmlns:a16="http://schemas.microsoft.com/office/drawing/2014/main" id="{F33913F7-C245-43DF-B5E4-B80449F7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1291"/>
                <a:ext cx="111" cy="11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Oval 123">
                <a:extLst>
                  <a:ext uri="{FF2B5EF4-FFF2-40B4-BE49-F238E27FC236}">
                    <a16:creationId xmlns:a16="http://schemas.microsoft.com/office/drawing/2014/main" id="{465880FD-0A3D-4DC9-8AA7-8E55A2979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" y="1591"/>
                <a:ext cx="111" cy="114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Oval 124">
                <a:extLst>
                  <a:ext uri="{FF2B5EF4-FFF2-40B4-BE49-F238E27FC236}">
                    <a16:creationId xmlns:a16="http://schemas.microsoft.com/office/drawing/2014/main" id="{33EAD124-DFE4-439B-AB46-508BCF1E1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2137"/>
                <a:ext cx="111" cy="11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Oval 125">
                <a:extLst>
                  <a:ext uri="{FF2B5EF4-FFF2-40B4-BE49-F238E27FC236}">
                    <a16:creationId xmlns:a16="http://schemas.microsoft.com/office/drawing/2014/main" id="{5A2B5793-B960-4E1C-BC8B-58538F289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1579"/>
                <a:ext cx="111" cy="111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Oval 126">
                <a:extLst>
                  <a:ext uri="{FF2B5EF4-FFF2-40B4-BE49-F238E27FC236}">
                    <a16:creationId xmlns:a16="http://schemas.microsoft.com/office/drawing/2014/main" id="{48A0F2FC-14A0-42F4-9AE2-68DCBAF4C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1761"/>
                <a:ext cx="144" cy="144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Oval 127">
                <a:extLst>
                  <a:ext uri="{FF2B5EF4-FFF2-40B4-BE49-F238E27FC236}">
                    <a16:creationId xmlns:a16="http://schemas.microsoft.com/office/drawing/2014/main" id="{E622F2C2-CB85-42A6-842D-E105C5DEC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" y="1421"/>
                <a:ext cx="114" cy="111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Oval 128">
                <a:extLst>
                  <a:ext uri="{FF2B5EF4-FFF2-40B4-BE49-F238E27FC236}">
                    <a16:creationId xmlns:a16="http://schemas.microsoft.com/office/drawing/2014/main" id="{91A01D7F-F299-4366-B456-71E66601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" y="835"/>
                <a:ext cx="111" cy="11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Oval 129">
                <a:extLst>
                  <a:ext uri="{FF2B5EF4-FFF2-40B4-BE49-F238E27FC236}">
                    <a16:creationId xmlns:a16="http://schemas.microsoft.com/office/drawing/2014/main" id="{EA69A9C2-C277-43E7-97F6-6EEC57E99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227"/>
                <a:ext cx="81" cy="81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Oval 130">
                <a:extLst>
                  <a:ext uri="{FF2B5EF4-FFF2-40B4-BE49-F238E27FC236}">
                    <a16:creationId xmlns:a16="http://schemas.microsoft.com/office/drawing/2014/main" id="{5D587F4B-9604-4642-8650-D65E3F71E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0" y="1249"/>
                <a:ext cx="80" cy="80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Oval 131">
                <a:extLst>
                  <a:ext uri="{FF2B5EF4-FFF2-40B4-BE49-F238E27FC236}">
                    <a16:creationId xmlns:a16="http://schemas.microsoft.com/office/drawing/2014/main" id="{4F6D23DE-8D63-44F1-8013-CDB9E968C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" y="1001"/>
                <a:ext cx="81" cy="80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Oval 132">
                <a:extLst>
                  <a:ext uri="{FF2B5EF4-FFF2-40B4-BE49-F238E27FC236}">
                    <a16:creationId xmlns:a16="http://schemas.microsoft.com/office/drawing/2014/main" id="{B9A6ED7A-431A-42DD-9788-2C2BDCD83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1069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Oval 133">
                <a:extLst>
                  <a:ext uri="{FF2B5EF4-FFF2-40B4-BE49-F238E27FC236}">
                    <a16:creationId xmlns:a16="http://schemas.microsoft.com/office/drawing/2014/main" id="{39CC7E6F-8D53-425C-AFD8-1707A4467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1109"/>
                <a:ext cx="80" cy="8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Oval 134">
                <a:extLst>
                  <a:ext uri="{FF2B5EF4-FFF2-40B4-BE49-F238E27FC236}">
                    <a16:creationId xmlns:a16="http://schemas.microsoft.com/office/drawing/2014/main" id="{17B6833F-EF0A-4195-A95C-C7D42D71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0" y="1558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Oval 135">
                <a:extLst>
                  <a:ext uri="{FF2B5EF4-FFF2-40B4-BE49-F238E27FC236}">
                    <a16:creationId xmlns:a16="http://schemas.microsoft.com/office/drawing/2014/main" id="{89804815-9039-48C3-9B7F-711D90048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4" y="1225"/>
                <a:ext cx="78" cy="78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Oval 136">
                <a:extLst>
                  <a:ext uri="{FF2B5EF4-FFF2-40B4-BE49-F238E27FC236}">
                    <a16:creationId xmlns:a16="http://schemas.microsoft.com/office/drawing/2014/main" id="{D3E87A16-5BD0-4E1A-B98D-5E13E6621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1" y="1962"/>
                <a:ext cx="80" cy="80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Oval 137">
                <a:extLst>
                  <a:ext uri="{FF2B5EF4-FFF2-40B4-BE49-F238E27FC236}">
                    <a16:creationId xmlns:a16="http://schemas.microsoft.com/office/drawing/2014/main" id="{91A5488B-F227-4435-8630-E2EBF0D2F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" y="1901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Oval 138">
                <a:extLst>
                  <a:ext uri="{FF2B5EF4-FFF2-40B4-BE49-F238E27FC236}">
                    <a16:creationId xmlns:a16="http://schemas.microsoft.com/office/drawing/2014/main" id="{16D11CFA-938E-4D83-9CA2-FE57D1B33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1102"/>
                <a:ext cx="57" cy="59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Oval 139">
                <a:extLst>
                  <a:ext uri="{FF2B5EF4-FFF2-40B4-BE49-F238E27FC236}">
                    <a16:creationId xmlns:a16="http://schemas.microsoft.com/office/drawing/2014/main" id="{FBAB55F5-CF79-4D9B-87B3-1675358BC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2" y="1395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Oval 140">
                <a:extLst>
                  <a:ext uri="{FF2B5EF4-FFF2-40B4-BE49-F238E27FC236}">
                    <a16:creationId xmlns:a16="http://schemas.microsoft.com/office/drawing/2014/main" id="{D823B72B-66E8-4DC6-89A4-1E00E01F6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" y="1357"/>
                <a:ext cx="57" cy="59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Oval 141">
                <a:extLst>
                  <a:ext uri="{FF2B5EF4-FFF2-40B4-BE49-F238E27FC236}">
                    <a16:creationId xmlns:a16="http://schemas.microsoft.com/office/drawing/2014/main" id="{0C44F7F0-3082-4E53-8A02-E5FB474AD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1362"/>
                <a:ext cx="59" cy="57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Oval 142">
                <a:extLst>
                  <a:ext uri="{FF2B5EF4-FFF2-40B4-BE49-F238E27FC236}">
                    <a16:creationId xmlns:a16="http://schemas.microsoft.com/office/drawing/2014/main" id="{4FF3EFF2-D1CB-499A-9FC6-30A1C7561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610"/>
                <a:ext cx="57" cy="57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Oval 143">
                <a:extLst>
                  <a:ext uri="{FF2B5EF4-FFF2-40B4-BE49-F238E27FC236}">
                    <a16:creationId xmlns:a16="http://schemas.microsoft.com/office/drawing/2014/main" id="{FA17240A-C9C0-4C7D-B3D2-93423A879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3" y="790"/>
                <a:ext cx="57" cy="59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Oval 144">
                <a:extLst>
                  <a:ext uri="{FF2B5EF4-FFF2-40B4-BE49-F238E27FC236}">
                    <a16:creationId xmlns:a16="http://schemas.microsoft.com/office/drawing/2014/main" id="{31EE4103-A932-427C-8F59-945FEDC1F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8" y="923"/>
                <a:ext cx="57" cy="56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Oval 145">
                <a:extLst>
                  <a:ext uri="{FF2B5EF4-FFF2-40B4-BE49-F238E27FC236}">
                    <a16:creationId xmlns:a16="http://schemas.microsoft.com/office/drawing/2014/main" id="{9ADCA123-B19F-4914-AC74-4B1306CC6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4" y="1707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Oval 146">
                <a:extLst>
                  <a:ext uri="{FF2B5EF4-FFF2-40B4-BE49-F238E27FC236}">
                    <a16:creationId xmlns:a16="http://schemas.microsoft.com/office/drawing/2014/main" id="{2DA335D9-6568-4505-A5DD-0B7683312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139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Oval 147">
                <a:extLst>
                  <a:ext uri="{FF2B5EF4-FFF2-40B4-BE49-F238E27FC236}">
                    <a16:creationId xmlns:a16="http://schemas.microsoft.com/office/drawing/2014/main" id="{991DD22C-8562-4577-AF51-57728506F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2170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Oval 148">
                <a:extLst>
                  <a:ext uri="{FF2B5EF4-FFF2-40B4-BE49-F238E27FC236}">
                    <a16:creationId xmlns:a16="http://schemas.microsoft.com/office/drawing/2014/main" id="{5A0A578B-2E18-4F2E-A4C3-2EFA54F54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" y="2172"/>
                <a:ext cx="56" cy="59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Oval 149">
                <a:extLst>
                  <a:ext uri="{FF2B5EF4-FFF2-40B4-BE49-F238E27FC236}">
                    <a16:creationId xmlns:a16="http://schemas.microsoft.com/office/drawing/2014/main" id="{D8A04C53-F646-495D-9511-C4AC13201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1735"/>
                <a:ext cx="81" cy="81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Oval 150">
                <a:extLst>
                  <a:ext uri="{FF2B5EF4-FFF2-40B4-BE49-F238E27FC236}">
                    <a16:creationId xmlns:a16="http://schemas.microsoft.com/office/drawing/2014/main" id="{BC193094-BFED-4F8E-AF2F-63280D500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" y="1809"/>
                <a:ext cx="81" cy="80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Oval 151">
                <a:extLst>
                  <a:ext uri="{FF2B5EF4-FFF2-40B4-BE49-F238E27FC236}">
                    <a16:creationId xmlns:a16="http://schemas.microsoft.com/office/drawing/2014/main" id="{AD85A0D7-8D24-49DB-85E5-A6822A12E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2009"/>
                <a:ext cx="80" cy="81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Oval 152">
                <a:extLst>
                  <a:ext uri="{FF2B5EF4-FFF2-40B4-BE49-F238E27FC236}">
                    <a16:creationId xmlns:a16="http://schemas.microsoft.com/office/drawing/2014/main" id="{B0A80F1F-1A64-4994-98C1-E6B03C819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4" y="1991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Oval 153">
                <a:extLst>
                  <a:ext uri="{FF2B5EF4-FFF2-40B4-BE49-F238E27FC236}">
                    <a16:creationId xmlns:a16="http://schemas.microsoft.com/office/drawing/2014/main" id="{05606D6E-95D2-4E74-89EF-51A99EED9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3" y="1483"/>
                <a:ext cx="80" cy="80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Freeform 154">
                <a:extLst>
                  <a:ext uri="{FF2B5EF4-FFF2-40B4-BE49-F238E27FC236}">
                    <a16:creationId xmlns:a16="http://schemas.microsoft.com/office/drawing/2014/main" id="{D87C0CF8-394D-4A2B-8A63-7AD049324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0" y="1787"/>
                <a:ext cx="87" cy="90"/>
              </a:xfrm>
              <a:custGeom>
                <a:avLst/>
                <a:gdLst>
                  <a:gd name="T0" fmla="*/ 18 w 37"/>
                  <a:gd name="T1" fmla="*/ 38 h 38"/>
                  <a:gd name="T2" fmla="*/ 14 w 37"/>
                  <a:gd name="T3" fmla="*/ 33 h 38"/>
                  <a:gd name="T4" fmla="*/ 14 w 37"/>
                  <a:gd name="T5" fmla="*/ 23 h 38"/>
                  <a:gd name="T6" fmla="*/ 4 w 37"/>
                  <a:gd name="T7" fmla="*/ 23 h 38"/>
                  <a:gd name="T8" fmla="*/ 0 w 37"/>
                  <a:gd name="T9" fmla="*/ 19 h 38"/>
                  <a:gd name="T10" fmla="*/ 4 w 37"/>
                  <a:gd name="T11" fmla="*/ 15 h 38"/>
                  <a:gd name="T12" fmla="*/ 14 w 37"/>
                  <a:gd name="T13" fmla="*/ 15 h 38"/>
                  <a:gd name="T14" fmla="*/ 14 w 37"/>
                  <a:gd name="T15" fmla="*/ 4 h 38"/>
                  <a:gd name="T16" fmla="*/ 18 w 37"/>
                  <a:gd name="T17" fmla="*/ 0 h 38"/>
                  <a:gd name="T18" fmla="*/ 23 w 37"/>
                  <a:gd name="T19" fmla="*/ 4 h 38"/>
                  <a:gd name="T20" fmla="*/ 23 w 37"/>
                  <a:gd name="T21" fmla="*/ 15 h 38"/>
                  <a:gd name="T22" fmla="*/ 33 w 37"/>
                  <a:gd name="T23" fmla="*/ 15 h 38"/>
                  <a:gd name="T24" fmla="*/ 37 w 37"/>
                  <a:gd name="T25" fmla="*/ 19 h 38"/>
                  <a:gd name="T26" fmla="*/ 33 w 37"/>
                  <a:gd name="T27" fmla="*/ 23 h 38"/>
                  <a:gd name="T28" fmla="*/ 23 w 37"/>
                  <a:gd name="T29" fmla="*/ 23 h 38"/>
                  <a:gd name="T30" fmla="*/ 23 w 37"/>
                  <a:gd name="T31" fmla="*/ 33 h 38"/>
                  <a:gd name="T32" fmla="*/ 18 w 37"/>
                  <a:gd name="T3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8">
                    <a:moveTo>
                      <a:pt x="18" y="38"/>
                    </a:moveTo>
                    <a:cubicBezTo>
                      <a:pt x="16" y="38"/>
                      <a:pt x="14" y="36"/>
                      <a:pt x="14" y="3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2" y="23"/>
                      <a:pt x="0" y="21"/>
                      <a:pt x="0" y="19"/>
                    </a:cubicBezTo>
                    <a:cubicBezTo>
                      <a:pt x="0" y="17"/>
                      <a:pt x="2" y="15"/>
                      <a:pt x="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6" y="0"/>
                      <a:pt x="18" y="0"/>
                    </a:cubicBezTo>
                    <a:cubicBezTo>
                      <a:pt x="21" y="0"/>
                      <a:pt x="23" y="2"/>
                      <a:pt x="23" y="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5" y="15"/>
                      <a:pt x="37" y="17"/>
                      <a:pt x="37" y="19"/>
                    </a:cubicBezTo>
                    <a:cubicBezTo>
                      <a:pt x="37" y="21"/>
                      <a:pt x="35" y="23"/>
                      <a:pt x="3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6"/>
                      <a:pt x="21" y="38"/>
                      <a:pt x="18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0" name="组合 499">
            <a:extLst>
              <a:ext uri="{FF2B5EF4-FFF2-40B4-BE49-F238E27FC236}">
                <a16:creationId xmlns:a16="http://schemas.microsoft.com/office/drawing/2014/main" id="{F8A6FA32-CA49-4996-94DD-7E4825391DD6}"/>
              </a:ext>
            </a:extLst>
          </p:cNvPr>
          <p:cNvGrpSpPr/>
          <p:nvPr/>
        </p:nvGrpSpPr>
        <p:grpSpPr>
          <a:xfrm>
            <a:off x="2625880" y="3677258"/>
            <a:ext cx="333946" cy="333946"/>
            <a:chOff x="2771800" y="2974815"/>
            <a:chExt cx="265776" cy="265776"/>
          </a:xfrm>
        </p:grpSpPr>
        <p:sp>
          <p:nvSpPr>
            <p:cNvPr id="501" name="椭圆 500">
              <a:extLst>
                <a:ext uri="{FF2B5EF4-FFF2-40B4-BE49-F238E27FC236}">
                  <a16:creationId xmlns:a16="http://schemas.microsoft.com/office/drawing/2014/main" id="{7C18A9DB-C08A-40F9-8D3A-F98065CF689E}"/>
                </a:ext>
              </a:extLst>
            </p:cNvPr>
            <p:cNvSpPr/>
            <p:nvPr/>
          </p:nvSpPr>
          <p:spPr>
            <a:xfrm>
              <a:off x="2771800" y="2974815"/>
              <a:ext cx="265776" cy="265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椭圆 501">
              <a:extLst>
                <a:ext uri="{FF2B5EF4-FFF2-40B4-BE49-F238E27FC236}">
                  <a16:creationId xmlns:a16="http://schemas.microsoft.com/office/drawing/2014/main" id="{5793B920-4AFD-4878-8A63-26636DA8963E}"/>
                </a:ext>
              </a:extLst>
            </p:cNvPr>
            <p:cNvSpPr/>
            <p:nvPr/>
          </p:nvSpPr>
          <p:spPr>
            <a:xfrm>
              <a:off x="2798757" y="2999947"/>
              <a:ext cx="211861" cy="21186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Freeform 154">
              <a:extLst>
                <a:ext uri="{FF2B5EF4-FFF2-40B4-BE49-F238E27FC236}">
                  <a16:creationId xmlns:a16="http://schemas.microsoft.com/office/drawing/2014/main" id="{1C9832F8-323B-4698-9B68-A0FB0E45D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622" y="3032686"/>
              <a:ext cx="132129" cy="136685"/>
            </a:xfrm>
            <a:custGeom>
              <a:avLst/>
              <a:gdLst>
                <a:gd name="T0" fmla="*/ 18 w 37"/>
                <a:gd name="T1" fmla="*/ 38 h 38"/>
                <a:gd name="T2" fmla="*/ 14 w 37"/>
                <a:gd name="T3" fmla="*/ 33 h 38"/>
                <a:gd name="T4" fmla="*/ 14 w 37"/>
                <a:gd name="T5" fmla="*/ 23 h 38"/>
                <a:gd name="T6" fmla="*/ 4 w 37"/>
                <a:gd name="T7" fmla="*/ 23 h 38"/>
                <a:gd name="T8" fmla="*/ 0 w 37"/>
                <a:gd name="T9" fmla="*/ 19 h 38"/>
                <a:gd name="T10" fmla="*/ 4 w 37"/>
                <a:gd name="T11" fmla="*/ 15 h 38"/>
                <a:gd name="T12" fmla="*/ 14 w 37"/>
                <a:gd name="T13" fmla="*/ 15 h 38"/>
                <a:gd name="T14" fmla="*/ 14 w 37"/>
                <a:gd name="T15" fmla="*/ 4 h 38"/>
                <a:gd name="T16" fmla="*/ 18 w 37"/>
                <a:gd name="T17" fmla="*/ 0 h 38"/>
                <a:gd name="T18" fmla="*/ 23 w 37"/>
                <a:gd name="T19" fmla="*/ 4 h 38"/>
                <a:gd name="T20" fmla="*/ 23 w 37"/>
                <a:gd name="T21" fmla="*/ 15 h 38"/>
                <a:gd name="T22" fmla="*/ 33 w 37"/>
                <a:gd name="T23" fmla="*/ 15 h 38"/>
                <a:gd name="T24" fmla="*/ 37 w 37"/>
                <a:gd name="T25" fmla="*/ 19 h 38"/>
                <a:gd name="T26" fmla="*/ 33 w 37"/>
                <a:gd name="T27" fmla="*/ 23 h 38"/>
                <a:gd name="T28" fmla="*/ 23 w 37"/>
                <a:gd name="T29" fmla="*/ 23 h 38"/>
                <a:gd name="T30" fmla="*/ 23 w 37"/>
                <a:gd name="T31" fmla="*/ 33 h 38"/>
                <a:gd name="T32" fmla="*/ 18 w 37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16" y="38"/>
                    <a:pt x="14" y="36"/>
                    <a:pt x="14" y="3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7"/>
                    <a:pt x="2" y="15"/>
                    <a:pt x="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5"/>
                    <a:pt x="37" y="17"/>
                    <a:pt x="37" y="19"/>
                  </a:cubicBezTo>
                  <a:cubicBezTo>
                    <a:pt x="37" y="21"/>
                    <a:pt x="35" y="23"/>
                    <a:pt x="3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6"/>
                    <a:pt x="21" y="38"/>
                    <a:pt x="18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4" name="组合 503">
            <a:extLst>
              <a:ext uri="{FF2B5EF4-FFF2-40B4-BE49-F238E27FC236}">
                <a16:creationId xmlns:a16="http://schemas.microsoft.com/office/drawing/2014/main" id="{B147E634-E7D3-4F33-8D2B-B0456E9CB17F}"/>
              </a:ext>
            </a:extLst>
          </p:cNvPr>
          <p:cNvGrpSpPr/>
          <p:nvPr/>
        </p:nvGrpSpPr>
        <p:grpSpPr>
          <a:xfrm>
            <a:off x="2625880" y="2048660"/>
            <a:ext cx="333946" cy="333946"/>
            <a:chOff x="2771800" y="2974815"/>
            <a:chExt cx="265776" cy="265776"/>
          </a:xfrm>
        </p:grpSpPr>
        <p:sp>
          <p:nvSpPr>
            <p:cNvPr id="505" name="椭圆 504">
              <a:extLst>
                <a:ext uri="{FF2B5EF4-FFF2-40B4-BE49-F238E27FC236}">
                  <a16:creationId xmlns:a16="http://schemas.microsoft.com/office/drawing/2014/main" id="{7756736A-DD34-4D48-B12A-BB8D7FEADA02}"/>
                </a:ext>
              </a:extLst>
            </p:cNvPr>
            <p:cNvSpPr/>
            <p:nvPr/>
          </p:nvSpPr>
          <p:spPr>
            <a:xfrm>
              <a:off x="2771800" y="2974815"/>
              <a:ext cx="265776" cy="265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>
              <a:extLst>
                <a:ext uri="{FF2B5EF4-FFF2-40B4-BE49-F238E27FC236}">
                  <a16:creationId xmlns:a16="http://schemas.microsoft.com/office/drawing/2014/main" id="{CF8584D9-6BF9-411A-8713-6F9715F3F38C}"/>
                </a:ext>
              </a:extLst>
            </p:cNvPr>
            <p:cNvSpPr/>
            <p:nvPr/>
          </p:nvSpPr>
          <p:spPr>
            <a:xfrm>
              <a:off x="2798757" y="2999947"/>
              <a:ext cx="211861" cy="211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Freeform 154">
              <a:extLst>
                <a:ext uri="{FF2B5EF4-FFF2-40B4-BE49-F238E27FC236}">
                  <a16:creationId xmlns:a16="http://schemas.microsoft.com/office/drawing/2014/main" id="{20B6D6E7-0998-4349-BAE2-C5AAA19F7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622" y="3032686"/>
              <a:ext cx="132129" cy="136685"/>
            </a:xfrm>
            <a:custGeom>
              <a:avLst/>
              <a:gdLst>
                <a:gd name="T0" fmla="*/ 18 w 37"/>
                <a:gd name="T1" fmla="*/ 38 h 38"/>
                <a:gd name="T2" fmla="*/ 14 w 37"/>
                <a:gd name="T3" fmla="*/ 33 h 38"/>
                <a:gd name="T4" fmla="*/ 14 w 37"/>
                <a:gd name="T5" fmla="*/ 23 h 38"/>
                <a:gd name="T6" fmla="*/ 4 w 37"/>
                <a:gd name="T7" fmla="*/ 23 h 38"/>
                <a:gd name="T8" fmla="*/ 0 w 37"/>
                <a:gd name="T9" fmla="*/ 19 h 38"/>
                <a:gd name="T10" fmla="*/ 4 w 37"/>
                <a:gd name="T11" fmla="*/ 15 h 38"/>
                <a:gd name="T12" fmla="*/ 14 w 37"/>
                <a:gd name="T13" fmla="*/ 15 h 38"/>
                <a:gd name="T14" fmla="*/ 14 w 37"/>
                <a:gd name="T15" fmla="*/ 4 h 38"/>
                <a:gd name="T16" fmla="*/ 18 w 37"/>
                <a:gd name="T17" fmla="*/ 0 h 38"/>
                <a:gd name="T18" fmla="*/ 23 w 37"/>
                <a:gd name="T19" fmla="*/ 4 h 38"/>
                <a:gd name="T20" fmla="*/ 23 w 37"/>
                <a:gd name="T21" fmla="*/ 15 h 38"/>
                <a:gd name="T22" fmla="*/ 33 w 37"/>
                <a:gd name="T23" fmla="*/ 15 h 38"/>
                <a:gd name="T24" fmla="*/ 37 w 37"/>
                <a:gd name="T25" fmla="*/ 19 h 38"/>
                <a:gd name="T26" fmla="*/ 33 w 37"/>
                <a:gd name="T27" fmla="*/ 23 h 38"/>
                <a:gd name="T28" fmla="*/ 23 w 37"/>
                <a:gd name="T29" fmla="*/ 23 h 38"/>
                <a:gd name="T30" fmla="*/ 23 w 37"/>
                <a:gd name="T31" fmla="*/ 33 h 38"/>
                <a:gd name="T32" fmla="*/ 18 w 37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16" y="38"/>
                    <a:pt x="14" y="36"/>
                    <a:pt x="14" y="3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7"/>
                    <a:pt x="2" y="15"/>
                    <a:pt x="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5"/>
                    <a:pt x="37" y="17"/>
                    <a:pt x="37" y="19"/>
                  </a:cubicBezTo>
                  <a:cubicBezTo>
                    <a:pt x="37" y="21"/>
                    <a:pt x="35" y="23"/>
                    <a:pt x="3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6"/>
                    <a:pt x="21" y="38"/>
                    <a:pt x="18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8" name="组合 507">
            <a:extLst>
              <a:ext uri="{FF2B5EF4-FFF2-40B4-BE49-F238E27FC236}">
                <a16:creationId xmlns:a16="http://schemas.microsoft.com/office/drawing/2014/main" id="{EEC7AB24-C5F3-48FB-B9C7-F08AE1F9FBF9}"/>
              </a:ext>
            </a:extLst>
          </p:cNvPr>
          <p:cNvGrpSpPr/>
          <p:nvPr/>
        </p:nvGrpSpPr>
        <p:grpSpPr>
          <a:xfrm>
            <a:off x="5775708" y="2048660"/>
            <a:ext cx="333946" cy="333946"/>
            <a:chOff x="2771800" y="2974815"/>
            <a:chExt cx="265776" cy="265776"/>
          </a:xfrm>
        </p:grpSpPr>
        <p:sp>
          <p:nvSpPr>
            <p:cNvPr id="509" name="椭圆 508">
              <a:extLst>
                <a:ext uri="{FF2B5EF4-FFF2-40B4-BE49-F238E27FC236}">
                  <a16:creationId xmlns:a16="http://schemas.microsoft.com/office/drawing/2014/main" id="{3A2A4564-391C-4B1E-8E9D-F31808B89A82}"/>
                </a:ext>
              </a:extLst>
            </p:cNvPr>
            <p:cNvSpPr/>
            <p:nvPr/>
          </p:nvSpPr>
          <p:spPr>
            <a:xfrm>
              <a:off x="2771800" y="2974815"/>
              <a:ext cx="265776" cy="265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椭圆 509">
              <a:extLst>
                <a:ext uri="{FF2B5EF4-FFF2-40B4-BE49-F238E27FC236}">
                  <a16:creationId xmlns:a16="http://schemas.microsoft.com/office/drawing/2014/main" id="{1FCDBB8C-DD55-428C-8848-C78C03EDBA37}"/>
                </a:ext>
              </a:extLst>
            </p:cNvPr>
            <p:cNvSpPr/>
            <p:nvPr/>
          </p:nvSpPr>
          <p:spPr>
            <a:xfrm>
              <a:off x="2798757" y="2999947"/>
              <a:ext cx="211861" cy="21186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Freeform 154">
              <a:extLst>
                <a:ext uri="{FF2B5EF4-FFF2-40B4-BE49-F238E27FC236}">
                  <a16:creationId xmlns:a16="http://schemas.microsoft.com/office/drawing/2014/main" id="{623C40F3-3CE5-4909-9E78-28F459E2A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622" y="3032686"/>
              <a:ext cx="132129" cy="136685"/>
            </a:xfrm>
            <a:custGeom>
              <a:avLst/>
              <a:gdLst>
                <a:gd name="T0" fmla="*/ 18 w 37"/>
                <a:gd name="T1" fmla="*/ 38 h 38"/>
                <a:gd name="T2" fmla="*/ 14 w 37"/>
                <a:gd name="T3" fmla="*/ 33 h 38"/>
                <a:gd name="T4" fmla="*/ 14 w 37"/>
                <a:gd name="T5" fmla="*/ 23 h 38"/>
                <a:gd name="T6" fmla="*/ 4 w 37"/>
                <a:gd name="T7" fmla="*/ 23 h 38"/>
                <a:gd name="T8" fmla="*/ 0 w 37"/>
                <a:gd name="T9" fmla="*/ 19 h 38"/>
                <a:gd name="T10" fmla="*/ 4 w 37"/>
                <a:gd name="T11" fmla="*/ 15 h 38"/>
                <a:gd name="T12" fmla="*/ 14 w 37"/>
                <a:gd name="T13" fmla="*/ 15 h 38"/>
                <a:gd name="T14" fmla="*/ 14 w 37"/>
                <a:gd name="T15" fmla="*/ 4 h 38"/>
                <a:gd name="T16" fmla="*/ 18 w 37"/>
                <a:gd name="T17" fmla="*/ 0 h 38"/>
                <a:gd name="T18" fmla="*/ 23 w 37"/>
                <a:gd name="T19" fmla="*/ 4 h 38"/>
                <a:gd name="T20" fmla="*/ 23 w 37"/>
                <a:gd name="T21" fmla="*/ 15 h 38"/>
                <a:gd name="T22" fmla="*/ 33 w 37"/>
                <a:gd name="T23" fmla="*/ 15 h 38"/>
                <a:gd name="T24" fmla="*/ 37 w 37"/>
                <a:gd name="T25" fmla="*/ 19 h 38"/>
                <a:gd name="T26" fmla="*/ 33 w 37"/>
                <a:gd name="T27" fmla="*/ 23 h 38"/>
                <a:gd name="T28" fmla="*/ 23 w 37"/>
                <a:gd name="T29" fmla="*/ 23 h 38"/>
                <a:gd name="T30" fmla="*/ 23 w 37"/>
                <a:gd name="T31" fmla="*/ 33 h 38"/>
                <a:gd name="T32" fmla="*/ 18 w 37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16" y="38"/>
                    <a:pt x="14" y="36"/>
                    <a:pt x="14" y="3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7"/>
                    <a:pt x="2" y="15"/>
                    <a:pt x="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5"/>
                    <a:pt x="37" y="17"/>
                    <a:pt x="37" y="19"/>
                  </a:cubicBezTo>
                  <a:cubicBezTo>
                    <a:pt x="37" y="21"/>
                    <a:pt x="35" y="23"/>
                    <a:pt x="3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6"/>
                    <a:pt x="21" y="38"/>
                    <a:pt x="18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2" name="组合 511">
            <a:extLst>
              <a:ext uri="{FF2B5EF4-FFF2-40B4-BE49-F238E27FC236}">
                <a16:creationId xmlns:a16="http://schemas.microsoft.com/office/drawing/2014/main" id="{59BFB6A7-B0DD-44E7-A94B-CEBA1F192B26}"/>
              </a:ext>
            </a:extLst>
          </p:cNvPr>
          <p:cNvGrpSpPr/>
          <p:nvPr/>
        </p:nvGrpSpPr>
        <p:grpSpPr>
          <a:xfrm>
            <a:off x="5775708" y="3677258"/>
            <a:ext cx="333946" cy="333946"/>
            <a:chOff x="2771800" y="2974815"/>
            <a:chExt cx="265776" cy="265776"/>
          </a:xfrm>
        </p:grpSpPr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80FD3360-BECA-4AA8-89A3-E9984FAA1639}"/>
                </a:ext>
              </a:extLst>
            </p:cNvPr>
            <p:cNvSpPr/>
            <p:nvPr/>
          </p:nvSpPr>
          <p:spPr>
            <a:xfrm>
              <a:off x="2771800" y="2974815"/>
              <a:ext cx="265776" cy="265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10DCEEE5-C52C-4083-81DB-6E4266BB95CE}"/>
                </a:ext>
              </a:extLst>
            </p:cNvPr>
            <p:cNvSpPr/>
            <p:nvPr/>
          </p:nvSpPr>
          <p:spPr>
            <a:xfrm>
              <a:off x="2798757" y="2999947"/>
              <a:ext cx="211861" cy="21186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Freeform 154">
              <a:extLst>
                <a:ext uri="{FF2B5EF4-FFF2-40B4-BE49-F238E27FC236}">
                  <a16:creationId xmlns:a16="http://schemas.microsoft.com/office/drawing/2014/main" id="{F865F504-EB08-4C07-A09D-DC5E4DFB2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622" y="3032686"/>
              <a:ext cx="132129" cy="136685"/>
            </a:xfrm>
            <a:custGeom>
              <a:avLst/>
              <a:gdLst>
                <a:gd name="T0" fmla="*/ 18 w 37"/>
                <a:gd name="T1" fmla="*/ 38 h 38"/>
                <a:gd name="T2" fmla="*/ 14 w 37"/>
                <a:gd name="T3" fmla="*/ 33 h 38"/>
                <a:gd name="T4" fmla="*/ 14 w 37"/>
                <a:gd name="T5" fmla="*/ 23 h 38"/>
                <a:gd name="T6" fmla="*/ 4 w 37"/>
                <a:gd name="T7" fmla="*/ 23 h 38"/>
                <a:gd name="T8" fmla="*/ 0 w 37"/>
                <a:gd name="T9" fmla="*/ 19 h 38"/>
                <a:gd name="T10" fmla="*/ 4 w 37"/>
                <a:gd name="T11" fmla="*/ 15 h 38"/>
                <a:gd name="T12" fmla="*/ 14 w 37"/>
                <a:gd name="T13" fmla="*/ 15 h 38"/>
                <a:gd name="T14" fmla="*/ 14 w 37"/>
                <a:gd name="T15" fmla="*/ 4 h 38"/>
                <a:gd name="T16" fmla="*/ 18 w 37"/>
                <a:gd name="T17" fmla="*/ 0 h 38"/>
                <a:gd name="T18" fmla="*/ 23 w 37"/>
                <a:gd name="T19" fmla="*/ 4 h 38"/>
                <a:gd name="T20" fmla="*/ 23 w 37"/>
                <a:gd name="T21" fmla="*/ 15 h 38"/>
                <a:gd name="T22" fmla="*/ 33 w 37"/>
                <a:gd name="T23" fmla="*/ 15 h 38"/>
                <a:gd name="T24" fmla="*/ 37 w 37"/>
                <a:gd name="T25" fmla="*/ 19 h 38"/>
                <a:gd name="T26" fmla="*/ 33 w 37"/>
                <a:gd name="T27" fmla="*/ 23 h 38"/>
                <a:gd name="T28" fmla="*/ 23 w 37"/>
                <a:gd name="T29" fmla="*/ 23 h 38"/>
                <a:gd name="T30" fmla="*/ 23 w 37"/>
                <a:gd name="T31" fmla="*/ 33 h 38"/>
                <a:gd name="T32" fmla="*/ 18 w 37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16" y="38"/>
                    <a:pt x="14" y="36"/>
                    <a:pt x="14" y="3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7"/>
                    <a:pt x="2" y="15"/>
                    <a:pt x="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5"/>
                    <a:pt x="37" y="17"/>
                    <a:pt x="37" y="19"/>
                  </a:cubicBezTo>
                  <a:cubicBezTo>
                    <a:pt x="37" y="21"/>
                    <a:pt x="35" y="23"/>
                    <a:pt x="3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6"/>
                    <a:pt x="21" y="38"/>
                    <a:pt x="18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6" name="TextBox 190">
            <a:extLst>
              <a:ext uri="{FF2B5EF4-FFF2-40B4-BE49-F238E27FC236}">
                <a16:creationId xmlns:a16="http://schemas.microsoft.com/office/drawing/2014/main" id="{2CE93B60-903C-4854-8AC7-FAA3A4D8DBC6}"/>
              </a:ext>
            </a:extLst>
          </p:cNvPr>
          <p:cNvSpPr txBox="1"/>
          <p:nvPr/>
        </p:nvSpPr>
        <p:spPr>
          <a:xfrm>
            <a:off x="774368" y="2802598"/>
            <a:ext cx="213345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结合各位面试官对你各场面试综合表现的评分</a:t>
            </a:r>
          </a:p>
        </p:txBody>
      </p:sp>
      <p:sp>
        <p:nvSpPr>
          <p:cNvPr id="517" name="TextBox 191">
            <a:extLst>
              <a:ext uri="{FF2B5EF4-FFF2-40B4-BE49-F238E27FC236}">
                <a16:creationId xmlns:a16="http://schemas.microsoft.com/office/drawing/2014/main" id="{4A5B83FF-A815-4071-9CAB-6DC1C5AA71F1}"/>
              </a:ext>
            </a:extLst>
          </p:cNvPr>
          <p:cNvSpPr txBox="1"/>
          <p:nvPr/>
        </p:nvSpPr>
        <p:spPr>
          <a:xfrm>
            <a:off x="925843" y="2470069"/>
            <a:ext cx="200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面试评价</a:t>
            </a:r>
            <a:endParaRPr lang="zh-CN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8" name="TextBox 192">
            <a:extLst>
              <a:ext uri="{FF2B5EF4-FFF2-40B4-BE49-F238E27FC236}">
                <a16:creationId xmlns:a16="http://schemas.microsoft.com/office/drawing/2014/main" id="{DEFCE59B-B0C9-4075-862D-46F4494BF79F}"/>
              </a:ext>
            </a:extLst>
          </p:cNvPr>
          <p:cNvSpPr txBox="1"/>
          <p:nvPr/>
        </p:nvSpPr>
        <p:spPr>
          <a:xfrm>
            <a:off x="899324" y="4495023"/>
            <a:ext cx="213345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对口实习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vs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无实习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大厂实习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小厂实习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9" name="TextBox 193">
            <a:extLst>
              <a:ext uri="{FF2B5EF4-FFF2-40B4-BE49-F238E27FC236}">
                <a16:creationId xmlns:a16="http://schemas.microsoft.com/office/drawing/2014/main" id="{E415AB8B-A2C5-4269-BDD3-CD8639A78C89}"/>
              </a:ext>
            </a:extLst>
          </p:cNvPr>
          <p:cNvSpPr txBox="1"/>
          <p:nvPr/>
        </p:nvSpPr>
        <p:spPr>
          <a:xfrm>
            <a:off x="564636" y="4125700"/>
            <a:ext cx="2476732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实习经历</a:t>
            </a:r>
            <a:endParaRPr lang="zh-CN" altLang="zh-CN" sz="20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0" name="TextBox 194">
            <a:extLst>
              <a:ext uri="{FF2B5EF4-FFF2-40B4-BE49-F238E27FC236}">
                <a16:creationId xmlns:a16="http://schemas.microsoft.com/office/drawing/2014/main" id="{1418BC28-51EC-4075-AEC1-652621D8B8CE}"/>
              </a:ext>
            </a:extLst>
          </p:cNvPr>
          <p:cNvSpPr txBox="1"/>
          <p:nvPr/>
        </p:nvSpPr>
        <p:spPr>
          <a:xfrm>
            <a:off x="5862554" y="2742834"/>
            <a:ext cx="213345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本科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硕士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博士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985 or 211 or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其他学校</a:t>
            </a:r>
          </a:p>
        </p:txBody>
      </p:sp>
      <p:sp>
        <p:nvSpPr>
          <p:cNvPr id="521" name="TextBox 195">
            <a:extLst>
              <a:ext uri="{FF2B5EF4-FFF2-40B4-BE49-F238E27FC236}">
                <a16:creationId xmlns:a16="http://schemas.microsoft.com/office/drawing/2014/main" id="{0696E0C3-4840-42F7-B720-811A0C06E9DF}"/>
              </a:ext>
            </a:extLst>
          </p:cNvPr>
          <p:cNvSpPr txBox="1"/>
          <p:nvPr/>
        </p:nvSpPr>
        <p:spPr>
          <a:xfrm>
            <a:off x="5785482" y="2429351"/>
            <a:ext cx="247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学历背景</a:t>
            </a:r>
            <a:endParaRPr lang="zh-CN" altLang="zh-CN" sz="20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2" name="TextBox 196">
            <a:extLst>
              <a:ext uri="{FF2B5EF4-FFF2-40B4-BE49-F238E27FC236}">
                <a16:creationId xmlns:a16="http://schemas.microsoft.com/office/drawing/2014/main" id="{7FBCB449-BE9A-44FF-A32B-5460FB147AF2}"/>
              </a:ext>
            </a:extLst>
          </p:cNvPr>
          <p:cNvSpPr txBox="1"/>
          <p:nvPr/>
        </p:nvSpPr>
        <p:spPr>
          <a:xfrm>
            <a:off x="5812413" y="4440879"/>
            <a:ext cx="213345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论文发表情况</a:t>
            </a: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专利级别与实用性</a:t>
            </a:r>
          </a:p>
        </p:txBody>
      </p:sp>
      <p:sp>
        <p:nvSpPr>
          <p:cNvPr id="523" name="TextBox 197">
            <a:extLst>
              <a:ext uri="{FF2B5EF4-FFF2-40B4-BE49-F238E27FC236}">
                <a16:creationId xmlns:a16="http://schemas.microsoft.com/office/drawing/2014/main" id="{9D640519-F550-4A93-9349-320FC5FCA59D}"/>
              </a:ext>
            </a:extLst>
          </p:cNvPr>
          <p:cNvSpPr txBox="1"/>
          <p:nvPr/>
        </p:nvSpPr>
        <p:spPr>
          <a:xfrm>
            <a:off x="5792478" y="4070259"/>
            <a:ext cx="247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E27100"/>
                </a:solidFill>
                <a:latin typeface="微软雅黑" pitchFamily="34" charset="-122"/>
                <a:ea typeface="微软雅黑" pitchFamily="34" charset="-122"/>
              </a:rPr>
              <a:t>科研成果</a:t>
            </a:r>
            <a:endParaRPr lang="zh-CN" altLang="zh-CN" sz="2000" dirty="0">
              <a:solidFill>
                <a:srgbClr val="E271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5" name="文本框 524">
            <a:extLst>
              <a:ext uri="{FF2B5EF4-FFF2-40B4-BE49-F238E27FC236}">
                <a16:creationId xmlns:a16="http://schemas.microsoft.com/office/drawing/2014/main" id="{AF5DAAD6-AB6B-4668-A4A5-95362954CA98}"/>
              </a:ext>
            </a:extLst>
          </p:cNvPr>
          <p:cNvSpPr txBox="1"/>
          <p:nvPr/>
        </p:nvSpPr>
        <p:spPr>
          <a:xfrm>
            <a:off x="4020093" y="5424417"/>
            <a:ext cx="721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评级</a:t>
            </a:r>
          </a:p>
        </p:txBody>
      </p:sp>
    </p:spTree>
    <p:extLst>
      <p:ext uri="{BB962C8B-B14F-4D97-AF65-F5344CB8AC3E}">
        <p14:creationId xmlns:p14="http://schemas.microsoft.com/office/powerpoint/2010/main" val="340131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0"/>
      <p:bldP spid="517" grpId="0"/>
      <p:bldP spid="518" grpId="0"/>
      <p:bldP spid="519" grpId="0"/>
      <p:bldP spid="520" grpId="0"/>
      <p:bldP spid="521" grpId="0"/>
      <p:bldP spid="522" grpId="0"/>
      <p:bldP spid="5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51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谈薪环节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D15FC95B-F979-42DF-BC6A-FF542FFCA06A}"/>
              </a:ext>
            </a:extLst>
          </p:cNvPr>
          <p:cNvSpPr txBox="1"/>
          <p:nvPr/>
        </p:nvSpPr>
        <p:spPr>
          <a:xfrm>
            <a:off x="4200371" y="1413031"/>
            <a:ext cx="10134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500" b="1" dirty="0">
                <a:solidFill>
                  <a:srgbClr val="EA57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in</a:t>
            </a:r>
            <a:endParaRPr lang="zh-CN" altLang="en-US" sz="2500" b="1" dirty="0">
              <a:solidFill>
                <a:srgbClr val="EA57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BB5D7A4F-C3CA-4503-A0B8-32C1BF43174F}"/>
              </a:ext>
            </a:extLst>
          </p:cNvPr>
          <p:cNvSpPr/>
          <p:nvPr/>
        </p:nvSpPr>
        <p:spPr>
          <a:xfrm>
            <a:off x="4200371" y="1929318"/>
            <a:ext cx="4017026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仅对某公司情有独钟，收到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后不再面试，或没有其他公司的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可选择范围与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空间较小。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ED00F3A4-455B-43BF-82B8-D21610B3A693}"/>
              </a:ext>
            </a:extLst>
          </p:cNvPr>
          <p:cNvSpPr txBox="1"/>
          <p:nvPr/>
        </p:nvSpPr>
        <p:spPr>
          <a:xfrm>
            <a:off x="582321" y="3837752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500" b="1" dirty="0">
                <a:solidFill>
                  <a:srgbClr val="EA57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集邮</a:t>
            </a: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8AD52747-4809-4373-8AB2-353109E7C052}"/>
              </a:ext>
            </a:extLst>
          </p:cNvPr>
          <p:cNvSpPr/>
          <p:nvPr/>
        </p:nvSpPr>
        <p:spPr>
          <a:xfrm>
            <a:off x="582321" y="4395914"/>
            <a:ext cx="4892503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尽可能多地把能够拿到的公司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全都收割一遍，收集意向书，可选择范围更广。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平台相近，高薪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薪资相近，大平台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6B292-35C5-4021-B588-4F1A2199D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1" y="1349729"/>
            <a:ext cx="3300714" cy="18566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F24241-1BFD-4370-B7E8-197726773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02" y="4097516"/>
            <a:ext cx="2940677" cy="2127958"/>
          </a:xfrm>
          <a:prstGeom prst="rect">
            <a:avLst/>
          </a:prstGeom>
        </p:spPr>
      </p:pic>
      <p:grpSp>
        <p:nvGrpSpPr>
          <p:cNvPr id="192" name="Group 8">
            <a:extLst>
              <a:ext uri="{FF2B5EF4-FFF2-40B4-BE49-F238E27FC236}">
                <a16:creationId xmlns:a16="http://schemas.microsoft.com/office/drawing/2014/main" id="{14402F0C-737A-4C76-A17F-EBBE38AC6B7C}"/>
              </a:ext>
            </a:extLst>
          </p:cNvPr>
          <p:cNvGrpSpPr>
            <a:grpSpLocks/>
          </p:cNvGrpSpPr>
          <p:nvPr/>
        </p:nvGrpSpPr>
        <p:grpSpPr bwMode="auto">
          <a:xfrm>
            <a:off x="6323608" y="3429000"/>
            <a:ext cx="1335863" cy="617606"/>
            <a:chOff x="0" y="0"/>
            <a:chExt cx="9801" cy="6693"/>
          </a:xfrm>
          <a:solidFill>
            <a:schemeClr val="accent1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3" name="曲线 948">
              <a:extLst>
                <a:ext uri="{FF2B5EF4-FFF2-40B4-BE49-F238E27FC236}">
                  <a16:creationId xmlns:a16="http://schemas.microsoft.com/office/drawing/2014/main" id="{78579D1D-EA5B-4EC0-83E7-C057E6EA7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曲线 948">
              <a:extLst>
                <a:ext uri="{FF2B5EF4-FFF2-40B4-BE49-F238E27FC236}">
                  <a16:creationId xmlns:a16="http://schemas.microsoft.com/office/drawing/2014/main" id="{AE2F9188-BB51-495D-A262-AB1D6C0F4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曲线 950">
              <a:extLst>
                <a:ext uri="{FF2B5EF4-FFF2-40B4-BE49-F238E27FC236}">
                  <a16:creationId xmlns:a16="http://schemas.microsoft.com/office/drawing/2014/main" id="{743B1EFD-E69F-41D4-B7AF-C5163068F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19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6" grpId="0"/>
      <p:bldP spid="1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45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谈薪环节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E2F5A7-BE3C-459B-87FD-1AFB73BE8D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32" y="4757003"/>
            <a:ext cx="687937" cy="5242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37EC0E-9DD7-4739-862C-28F9C4D0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24" y="2085290"/>
            <a:ext cx="1801951" cy="10135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9C22138-DB91-4166-A917-F0DB291C92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43" y="4937243"/>
            <a:ext cx="1146413" cy="1499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7A109E-AD2D-42BB-9F41-F4D8B4ED91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26" y="4770718"/>
            <a:ext cx="1059505" cy="3330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96C233-3266-48E0-A290-B7511B5784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52" y="4653777"/>
            <a:ext cx="627434" cy="6274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58F8D43-E72B-4538-9AA2-A3B9C52AC0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87612" l="1266" r="99578">
                        <a14:foregroundMark x1="37764" y1="36119" x2="37764" y2="36119"/>
                        <a14:foregroundMark x1="18354" y1="41791" x2="18354" y2="41791"/>
                        <a14:foregroundMark x1="16245" y1="57015" x2="16245" y2="57015"/>
                        <a14:foregroundMark x1="25105" y1="67463" x2="25105" y2="67463"/>
                        <a14:foregroundMark x1="75527" y1="44776" x2="75527" y2="44776"/>
                        <a14:foregroundMark x1="85021" y1="55970" x2="85021" y2="55970"/>
                        <a14:foregroundMark x1="77848" y1="68209" x2="77848" y2="68209"/>
                        <a14:foregroundMark x1="89241" y1="78507" x2="89241" y2="78507"/>
                        <a14:foregroundMark x1="89662" y1="76418" x2="89662" y2="76418"/>
                        <a14:foregroundMark x1="89662" y1="75522" x2="90295" y2="81045"/>
                        <a14:foregroundMark x1="84388" y1="78060" x2="75105" y2="78060"/>
                        <a14:foregroundMark x1="83333" y1="74925" x2="77426" y2="75672"/>
                        <a14:foregroundMark x1="69409" y1="76716" x2="65612" y2="81642"/>
                        <a14:foregroundMark x1="40506" y1="80000" x2="48734" y2="80000"/>
                        <a14:foregroundMark x1="24895" y1="77015" x2="25738" y2="80746"/>
                        <a14:foregroundMark x1="10549" y1="78358" x2="17511" y2="78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41" y="4417851"/>
            <a:ext cx="734901" cy="103878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CE43143-03AC-4D8B-9F3D-1A2C1D74B7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2308" y1="48659" x2="22308" y2="48659"/>
                        <a14:foregroundMark x1="30000" y1="48659" x2="30000" y2="48659"/>
                        <a14:foregroundMark x1="26154" y1="54023" x2="26154" y2="54023"/>
                        <a14:foregroundMark x1="44615" y1="52107" x2="44615" y2="52107"/>
                        <a14:foregroundMark x1="55385" y1="52490" x2="55385" y2="52490"/>
                        <a14:foregroundMark x1="55769" y1="48659" x2="55769" y2="48659"/>
                        <a14:foregroundMark x1="57692" y1="44061" x2="57692" y2="44061"/>
                        <a14:foregroundMark x1="62308" y1="49808" x2="62308" y2="49808"/>
                        <a14:foregroundMark x1="68077" y1="50575" x2="68077" y2="50575"/>
                        <a14:foregroundMark x1="78077" y1="52874" x2="78077" y2="52874"/>
                        <a14:foregroundMark x1="81538" y1="49808" x2="81538" y2="49808"/>
                        <a14:foregroundMark x1="78462" y1="48659" x2="78462" y2="48659"/>
                        <a14:foregroundMark x1="85385" y1="48659" x2="85385" y2="48659"/>
                        <a14:foregroundMark x1="85000" y1="54023" x2="85000" y2="54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97" y="1851220"/>
            <a:ext cx="1452097" cy="14576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2E12815-78E8-48D2-8F90-FB04A9C45D3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88" y="2048843"/>
            <a:ext cx="1059505" cy="10595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1AD2EFA-0095-4998-A841-EF6AD4285CA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632" y="2234116"/>
            <a:ext cx="571326" cy="57081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F4CE61D-22EE-4312-B72B-B7C3A00A97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05" y="2205732"/>
            <a:ext cx="1008127" cy="67568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AED27C3-2708-41D3-84EB-D535482FA6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563" b="98047" l="1563" r="98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6" y="1875544"/>
            <a:ext cx="1283235" cy="128323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2ADAAB7-EE5A-4AB8-B806-B0920249FD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9766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9" y="4017113"/>
            <a:ext cx="1507211" cy="1507211"/>
          </a:xfrm>
          <a:prstGeom prst="rect">
            <a:avLst/>
          </a:prstGeom>
        </p:spPr>
      </p:pic>
      <p:sp>
        <p:nvSpPr>
          <p:cNvPr id="37" name="对话气泡: 椭圆形 36">
            <a:extLst>
              <a:ext uri="{FF2B5EF4-FFF2-40B4-BE49-F238E27FC236}">
                <a16:creationId xmlns:a16="http://schemas.microsoft.com/office/drawing/2014/main" id="{735EE44E-79D4-49D9-9BA1-19F9ED6C53EC}"/>
              </a:ext>
            </a:extLst>
          </p:cNvPr>
          <p:cNvSpPr/>
          <p:nvPr/>
        </p:nvSpPr>
        <p:spPr>
          <a:xfrm>
            <a:off x="2650694" y="1643635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对话气泡: 椭圆形 38">
            <a:extLst>
              <a:ext uri="{FF2B5EF4-FFF2-40B4-BE49-F238E27FC236}">
                <a16:creationId xmlns:a16="http://schemas.microsoft.com/office/drawing/2014/main" id="{3D7FA6B5-B796-445A-9350-7B52AA55E23E}"/>
              </a:ext>
            </a:extLst>
          </p:cNvPr>
          <p:cNvSpPr/>
          <p:nvPr/>
        </p:nvSpPr>
        <p:spPr>
          <a:xfrm>
            <a:off x="3826265" y="1657235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对话气泡: 椭圆形 40">
            <a:extLst>
              <a:ext uri="{FF2B5EF4-FFF2-40B4-BE49-F238E27FC236}">
                <a16:creationId xmlns:a16="http://schemas.microsoft.com/office/drawing/2014/main" id="{3B90FCF0-364E-47BE-95EC-0EE1F48023F5}"/>
              </a:ext>
            </a:extLst>
          </p:cNvPr>
          <p:cNvSpPr/>
          <p:nvPr/>
        </p:nvSpPr>
        <p:spPr>
          <a:xfrm>
            <a:off x="4899730" y="1654909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对话气泡: 椭圆形 42">
            <a:extLst>
              <a:ext uri="{FF2B5EF4-FFF2-40B4-BE49-F238E27FC236}">
                <a16:creationId xmlns:a16="http://schemas.microsoft.com/office/drawing/2014/main" id="{38F4A682-2D20-4AF2-AE75-796017B2739E}"/>
              </a:ext>
            </a:extLst>
          </p:cNvPr>
          <p:cNvSpPr/>
          <p:nvPr/>
        </p:nvSpPr>
        <p:spPr>
          <a:xfrm>
            <a:off x="5984500" y="1753122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对话气泡: 椭圆形 44">
            <a:extLst>
              <a:ext uri="{FF2B5EF4-FFF2-40B4-BE49-F238E27FC236}">
                <a16:creationId xmlns:a16="http://schemas.microsoft.com/office/drawing/2014/main" id="{06527179-9723-4AAD-964B-23E9E92E8A2D}"/>
              </a:ext>
            </a:extLst>
          </p:cNvPr>
          <p:cNvSpPr/>
          <p:nvPr/>
        </p:nvSpPr>
        <p:spPr>
          <a:xfrm>
            <a:off x="7342514" y="1780265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对话气泡: 椭圆形 46">
            <a:extLst>
              <a:ext uri="{FF2B5EF4-FFF2-40B4-BE49-F238E27FC236}">
                <a16:creationId xmlns:a16="http://schemas.microsoft.com/office/drawing/2014/main" id="{94FD1CF7-C587-46EB-9D59-08A2FADE37FA}"/>
              </a:ext>
            </a:extLst>
          </p:cNvPr>
          <p:cNvSpPr/>
          <p:nvPr/>
        </p:nvSpPr>
        <p:spPr>
          <a:xfrm>
            <a:off x="2554068" y="4235138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对话气泡: 椭圆形 48">
            <a:extLst>
              <a:ext uri="{FF2B5EF4-FFF2-40B4-BE49-F238E27FC236}">
                <a16:creationId xmlns:a16="http://schemas.microsoft.com/office/drawing/2014/main" id="{B1B003F1-E2FB-437B-A7E0-3164246DA2AC}"/>
              </a:ext>
            </a:extLst>
          </p:cNvPr>
          <p:cNvSpPr/>
          <p:nvPr/>
        </p:nvSpPr>
        <p:spPr>
          <a:xfrm>
            <a:off x="3770491" y="4075423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对话气泡: 椭圆形 50">
            <a:extLst>
              <a:ext uri="{FF2B5EF4-FFF2-40B4-BE49-F238E27FC236}">
                <a16:creationId xmlns:a16="http://schemas.microsoft.com/office/drawing/2014/main" id="{57320D10-BB25-403B-A93D-DFB1131649D4}"/>
              </a:ext>
            </a:extLst>
          </p:cNvPr>
          <p:cNvSpPr/>
          <p:nvPr/>
        </p:nvSpPr>
        <p:spPr>
          <a:xfrm>
            <a:off x="5016087" y="3976581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对话气泡: 椭圆形 52">
            <a:extLst>
              <a:ext uri="{FF2B5EF4-FFF2-40B4-BE49-F238E27FC236}">
                <a16:creationId xmlns:a16="http://schemas.microsoft.com/office/drawing/2014/main" id="{1819B028-63A3-474A-9A3F-738A97D28758}"/>
              </a:ext>
            </a:extLst>
          </p:cNvPr>
          <p:cNvSpPr/>
          <p:nvPr/>
        </p:nvSpPr>
        <p:spPr>
          <a:xfrm>
            <a:off x="6173274" y="4071587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对话气泡: 椭圆形 54">
            <a:extLst>
              <a:ext uri="{FF2B5EF4-FFF2-40B4-BE49-F238E27FC236}">
                <a16:creationId xmlns:a16="http://schemas.microsoft.com/office/drawing/2014/main" id="{FCF9986B-7FF5-4C0E-B1D7-05CFE16D419C}"/>
              </a:ext>
            </a:extLst>
          </p:cNvPr>
          <p:cNvSpPr/>
          <p:nvPr/>
        </p:nvSpPr>
        <p:spPr>
          <a:xfrm>
            <a:off x="7342514" y="4071587"/>
            <a:ext cx="860423" cy="441270"/>
          </a:xfrm>
          <a:prstGeom prst="wedgeEllipseCallout">
            <a:avLst>
              <a:gd name="adj1" fmla="val -33463"/>
              <a:gd name="adj2" fmla="val 66571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0B7244B5-9023-4044-876C-B60EED0A6A72}"/>
              </a:ext>
            </a:extLst>
          </p:cNvPr>
          <p:cNvSpPr/>
          <p:nvPr/>
        </p:nvSpPr>
        <p:spPr>
          <a:xfrm>
            <a:off x="3856952" y="1753122"/>
            <a:ext cx="658368" cy="368162"/>
          </a:xfrm>
          <a:prstGeom prst="wedgeRoundRectCallout">
            <a:avLst>
              <a:gd name="adj1" fmla="val -41203"/>
              <a:gd name="adj2" fmla="val 88993"/>
              <a:gd name="adj3" fmla="val 16667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对话气泡: 圆角矩形 56">
            <a:extLst>
              <a:ext uri="{FF2B5EF4-FFF2-40B4-BE49-F238E27FC236}">
                <a16:creationId xmlns:a16="http://schemas.microsoft.com/office/drawing/2014/main" id="{F00511DA-0784-4496-8A00-C4110ED07D58}"/>
              </a:ext>
            </a:extLst>
          </p:cNvPr>
          <p:cNvSpPr/>
          <p:nvPr/>
        </p:nvSpPr>
        <p:spPr>
          <a:xfrm>
            <a:off x="4985964" y="1661835"/>
            <a:ext cx="658368" cy="368162"/>
          </a:xfrm>
          <a:prstGeom prst="wedgeRoundRectCallout">
            <a:avLst>
              <a:gd name="adj1" fmla="val -41203"/>
              <a:gd name="adj2" fmla="val 88993"/>
              <a:gd name="adj3" fmla="val 16667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对话气泡: 圆角矩形 57">
            <a:extLst>
              <a:ext uri="{FF2B5EF4-FFF2-40B4-BE49-F238E27FC236}">
                <a16:creationId xmlns:a16="http://schemas.microsoft.com/office/drawing/2014/main" id="{1AC804D2-1F89-46C7-9A84-7FF0A020A4CA}"/>
              </a:ext>
            </a:extLst>
          </p:cNvPr>
          <p:cNvSpPr/>
          <p:nvPr/>
        </p:nvSpPr>
        <p:spPr>
          <a:xfrm>
            <a:off x="6106167" y="1691463"/>
            <a:ext cx="658368" cy="368162"/>
          </a:xfrm>
          <a:prstGeom prst="wedgeRoundRectCallout">
            <a:avLst>
              <a:gd name="adj1" fmla="val -41203"/>
              <a:gd name="adj2" fmla="val 88993"/>
              <a:gd name="adj3" fmla="val 16667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对话气泡: 圆角矩形 58">
            <a:extLst>
              <a:ext uri="{FF2B5EF4-FFF2-40B4-BE49-F238E27FC236}">
                <a16:creationId xmlns:a16="http://schemas.microsoft.com/office/drawing/2014/main" id="{406ED75C-33FC-401C-83AA-BDF15A0B1661}"/>
              </a:ext>
            </a:extLst>
          </p:cNvPr>
          <p:cNvSpPr/>
          <p:nvPr/>
        </p:nvSpPr>
        <p:spPr>
          <a:xfrm>
            <a:off x="7398488" y="1753122"/>
            <a:ext cx="658368" cy="368162"/>
          </a:xfrm>
          <a:prstGeom prst="wedgeRoundRectCallout">
            <a:avLst>
              <a:gd name="adj1" fmla="val -41203"/>
              <a:gd name="adj2" fmla="val 88993"/>
              <a:gd name="adj3" fmla="val 16667"/>
            </a:avLst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26k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1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39" grpId="1" animBg="1"/>
      <p:bldP spid="41" grpId="0" animBg="1"/>
      <p:bldP spid="41" grpId="1" animBg="1"/>
      <p:bldP spid="43" grpId="0" animBg="1"/>
      <p:bldP spid="43" grpId="1" animBg="1"/>
      <p:bldP spid="45" grpId="0" animBg="1"/>
      <p:bldP spid="45" grpId="1" animBg="1"/>
      <p:bldP spid="47" grpId="1" animBg="1"/>
      <p:bldP spid="49" grpId="0" animBg="1"/>
      <p:bldP spid="51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7933" y="877789"/>
            <a:ext cx="3261981" cy="5143501"/>
          </a:xfrm>
          <a:prstGeom prst="rect">
            <a:avLst/>
          </a:prstGeo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56243" y="2708922"/>
            <a:ext cx="3838047" cy="1266431"/>
            <a:chOff x="2678168" y="1809376"/>
            <a:chExt cx="3838047" cy="1266430"/>
          </a:xfrm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3034977" y="2132907"/>
              <a:ext cx="326198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国家公务员考试</a:t>
              </a: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356242" y="1124745"/>
            <a:ext cx="14845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GB" altLang="zh-CN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16018" y="4264829"/>
            <a:ext cx="4029115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考试类别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关于笔试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关于面试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B123A7-C0B4-4B3B-B2A6-76390AFD5CE4}"/>
              </a:ext>
            </a:extLst>
          </p:cNvPr>
          <p:cNvSpPr txBox="1"/>
          <p:nvPr/>
        </p:nvSpPr>
        <p:spPr>
          <a:xfrm>
            <a:off x="241491" y="6482993"/>
            <a:ext cx="45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6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50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考试类别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17F088EE-860B-44CE-955D-CE182E67E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191572"/>
              </p:ext>
            </p:extLst>
          </p:nvPr>
        </p:nvGraphicFramePr>
        <p:xfrm>
          <a:off x="1012270" y="1631730"/>
          <a:ext cx="7119460" cy="40017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0932">
                  <a:extLst>
                    <a:ext uri="{9D8B030D-6E8A-4147-A177-3AD203B41FA5}">
                      <a16:colId xmlns:a16="http://schemas.microsoft.com/office/drawing/2014/main" val="2494311535"/>
                    </a:ext>
                  </a:extLst>
                </a:gridCol>
                <a:gridCol w="1851949">
                  <a:extLst>
                    <a:ext uri="{9D8B030D-6E8A-4147-A177-3AD203B41FA5}">
                      <a16:colId xmlns:a16="http://schemas.microsoft.com/office/drawing/2014/main" val="3321690856"/>
                    </a:ext>
                  </a:extLst>
                </a:gridCol>
                <a:gridCol w="1863524">
                  <a:extLst>
                    <a:ext uri="{9D8B030D-6E8A-4147-A177-3AD203B41FA5}">
                      <a16:colId xmlns:a16="http://schemas.microsoft.com/office/drawing/2014/main" val="3449881835"/>
                    </a:ext>
                  </a:extLst>
                </a:gridCol>
                <a:gridCol w="2123055">
                  <a:extLst>
                    <a:ext uri="{9D8B030D-6E8A-4147-A177-3AD203B41FA5}">
                      <a16:colId xmlns:a16="http://schemas.microsoft.com/office/drawing/2014/main" val="2553128090"/>
                    </a:ext>
                  </a:extLst>
                </a:gridCol>
              </a:tblGrid>
              <a:tr h="52519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省考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185839"/>
                  </a:ext>
                </a:extLst>
              </a:tr>
              <a:tr h="695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考试时间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月底或</a:t>
                      </a: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月初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不同省份不一样，一般在次年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各省单独考试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61821"/>
                  </a:ext>
                </a:extLst>
              </a:tr>
              <a:tr h="695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地域范围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面向全国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部分户籍限制，面向本省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面向部分省份名校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3936"/>
                  </a:ext>
                </a:extLst>
              </a:tr>
              <a:tr h="695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报名条件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专业、基层工作经验等限制较多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报名条件宽松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报名条件苛刻，一般为名校党员优选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32850"/>
                  </a:ext>
                </a:extLst>
              </a:tr>
              <a:tr h="695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培养目标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非领导职务国家公务人员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非领导职务国家公务人员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党政领导干部后备人选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33100"/>
                  </a:ext>
                </a:extLst>
              </a:tr>
              <a:tr h="695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竞争难度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难度较大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江浙较难，其他相对国考简单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竞争人数较少，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但都为名校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98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54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关于行测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B6BB07-C745-481D-9855-A29B24C379F6}"/>
              </a:ext>
            </a:extLst>
          </p:cNvPr>
          <p:cNvSpPr txBox="1"/>
          <p:nvPr/>
        </p:nvSpPr>
        <p:spPr>
          <a:xfrm>
            <a:off x="582321" y="1235420"/>
            <a:ext cx="168631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行政能力测试</a:t>
            </a:r>
            <a:endParaRPr lang="en-US" altLang="zh-CN" dirty="0"/>
          </a:p>
        </p:txBody>
      </p:sp>
      <p:grpSp>
        <p:nvGrpSpPr>
          <p:cNvPr id="14" name="Group 20">
            <a:extLst>
              <a:ext uri="{FF2B5EF4-FFF2-40B4-BE49-F238E27FC236}">
                <a16:creationId xmlns:a16="http://schemas.microsoft.com/office/drawing/2014/main" id="{5E8F9A81-23DE-4E8B-9156-BCF520100587}"/>
              </a:ext>
            </a:extLst>
          </p:cNvPr>
          <p:cNvGrpSpPr/>
          <p:nvPr/>
        </p:nvGrpSpPr>
        <p:grpSpPr>
          <a:xfrm flipH="1">
            <a:off x="3436965" y="4206755"/>
            <a:ext cx="1613003" cy="1227831"/>
            <a:chOff x="4250639" y="3537480"/>
            <a:chExt cx="1529450" cy="1164230"/>
          </a:xfrm>
        </p:grpSpPr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7FB1366F-F304-4FDD-A410-DDC6FE562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639" y="3537480"/>
              <a:ext cx="1529450" cy="1164230"/>
            </a:xfrm>
            <a:custGeom>
              <a:avLst/>
              <a:gdLst>
                <a:gd name="T0" fmla="*/ 192 w 813"/>
                <a:gd name="T1" fmla="*/ 556 h 619"/>
                <a:gd name="T2" fmla="*/ 637 w 813"/>
                <a:gd name="T3" fmla="*/ 535 h 619"/>
                <a:gd name="T4" fmla="*/ 637 w 813"/>
                <a:gd name="T5" fmla="*/ 535 h 619"/>
                <a:gd name="T6" fmla="*/ 783 w 813"/>
                <a:gd name="T7" fmla="*/ 348 h 619"/>
                <a:gd name="T8" fmla="*/ 575 w 813"/>
                <a:gd name="T9" fmla="*/ 31 h 619"/>
                <a:gd name="T10" fmla="*/ 258 w 813"/>
                <a:gd name="T11" fmla="*/ 238 h 619"/>
                <a:gd name="T12" fmla="*/ 342 w 813"/>
                <a:gd name="T13" fmla="*/ 494 h 619"/>
                <a:gd name="T14" fmla="*/ 220 w 813"/>
                <a:gd name="T15" fmla="*/ 472 h 619"/>
                <a:gd name="T16" fmla="*/ 241 w 813"/>
                <a:gd name="T17" fmla="*/ 408 h 619"/>
                <a:gd name="T18" fmla="*/ 0 w 813"/>
                <a:gd name="T19" fmla="*/ 379 h 619"/>
                <a:gd name="T20" fmla="*/ 171 w 813"/>
                <a:gd name="T21" fmla="*/ 619 h 619"/>
                <a:gd name="T22" fmla="*/ 192 w 813"/>
                <a:gd name="T23" fmla="*/ 55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3" h="619">
                  <a:moveTo>
                    <a:pt x="192" y="556"/>
                  </a:moveTo>
                  <a:cubicBezTo>
                    <a:pt x="319" y="598"/>
                    <a:pt x="511" y="596"/>
                    <a:pt x="637" y="535"/>
                  </a:cubicBezTo>
                  <a:cubicBezTo>
                    <a:pt x="637" y="535"/>
                    <a:pt x="638" y="536"/>
                    <a:pt x="637" y="535"/>
                  </a:cubicBezTo>
                  <a:cubicBezTo>
                    <a:pt x="710" y="500"/>
                    <a:pt x="765" y="432"/>
                    <a:pt x="783" y="348"/>
                  </a:cubicBezTo>
                  <a:cubicBezTo>
                    <a:pt x="813" y="203"/>
                    <a:pt x="720" y="61"/>
                    <a:pt x="575" y="31"/>
                  </a:cubicBezTo>
                  <a:cubicBezTo>
                    <a:pt x="430" y="0"/>
                    <a:pt x="288" y="93"/>
                    <a:pt x="258" y="238"/>
                  </a:cubicBezTo>
                  <a:cubicBezTo>
                    <a:pt x="237" y="336"/>
                    <a:pt x="273" y="432"/>
                    <a:pt x="342" y="494"/>
                  </a:cubicBezTo>
                  <a:cubicBezTo>
                    <a:pt x="301" y="492"/>
                    <a:pt x="260" y="485"/>
                    <a:pt x="220" y="472"/>
                  </a:cubicBezTo>
                  <a:cubicBezTo>
                    <a:pt x="227" y="451"/>
                    <a:pt x="234" y="429"/>
                    <a:pt x="241" y="408"/>
                  </a:cubicBezTo>
                  <a:cubicBezTo>
                    <a:pt x="170" y="424"/>
                    <a:pt x="85" y="418"/>
                    <a:pt x="0" y="379"/>
                  </a:cubicBezTo>
                  <a:cubicBezTo>
                    <a:pt x="30" y="468"/>
                    <a:pt x="87" y="553"/>
                    <a:pt x="171" y="619"/>
                  </a:cubicBezTo>
                  <a:cubicBezTo>
                    <a:pt x="178" y="598"/>
                    <a:pt x="185" y="577"/>
                    <a:pt x="192" y="5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Oval 22">
              <a:extLst>
                <a:ext uri="{FF2B5EF4-FFF2-40B4-BE49-F238E27FC236}">
                  <a16:creationId xmlns:a16="http://schemas.microsoft.com/office/drawing/2014/main" id="{8C1757DC-DEE2-4EF6-B580-09919940F7AD}"/>
                </a:ext>
              </a:extLst>
            </p:cNvPr>
            <p:cNvSpPr/>
            <p:nvPr/>
          </p:nvSpPr>
          <p:spPr>
            <a:xfrm>
              <a:off x="4946647" y="3804569"/>
              <a:ext cx="551192" cy="5511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Shape 1849">
              <a:extLst>
                <a:ext uri="{FF2B5EF4-FFF2-40B4-BE49-F238E27FC236}">
                  <a16:creationId xmlns:a16="http://schemas.microsoft.com/office/drawing/2014/main" id="{F09B241E-C7DB-4B66-A618-12F5C8B86E4C}"/>
                </a:ext>
              </a:extLst>
            </p:cNvPr>
            <p:cNvSpPr/>
            <p:nvPr/>
          </p:nvSpPr>
          <p:spPr>
            <a:xfrm flipH="1">
              <a:off x="5071935" y="3959885"/>
              <a:ext cx="329565" cy="265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43">
            <a:extLst>
              <a:ext uri="{FF2B5EF4-FFF2-40B4-BE49-F238E27FC236}">
                <a16:creationId xmlns:a16="http://schemas.microsoft.com/office/drawing/2014/main" id="{B2FC4AD3-8C8E-48A6-B5C4-444A6C4A45B5}"/>
              </a:ext>
            </a:extLst>
          </p:cNvPr>
          <p:cNvGrpSpPr/>
          <p:nvPr/>
        </p:nvGrpSpPr>
        <p:grpSpPr>
          <a:xfrm>
            <a:off x="4867599" y="3854598"/>
            <a:ext cx="1476228" cy="1403910"/>
            <a:chOff x="6254758" y="3535584"/>
            <a:chExt cx="1399760" cy="1331188"/>
          </a:xfrm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C799BE1-0BE5-4AD8-ACDB-A1036498F26C}"/>
                </a:ext>
              </a:extLst>
            </p:cNvPr>
            <p:cNvGrpSpPr/>
            <p:nvPr/>
          </p:nvGrpSpPr>
          <p:grpSpPr>
            <a:xfrm flipH="1">
              <a:off x="6254758" y="3535584"/>
              <a:ext cx="1399760" cy="1331188"/>
              <a:chOff x="3023802" y="3203565"/>
              <a:chExt cx="1399760" cy="1331188"/>
            </a:xfrm>
          </p:grpSpPr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FE15228C-B240-4324-B2F0-B424CB5C9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802" y="3203565"/>
                <a:ext cx="1399760" cy="1331188"/>
              </a:xfrm>
              <a:custGeom>
                <a:avLst/>
                <a:gdLst>
                  <a:gd name="T0" fmla="*/ 66 w 745"/>
                  <a:gd name="T1" fmla="*/ 251 h 708"/>
                  <a:gd name="T2" fmla="*/ 284 w 745"/>
                  <a:gd name="T3" fmla="*/ 640 h 708"/>
                  <a:gd name="T4" fmla="*/ 284 w 745"/>
                  <a:gd name="T5" fmla="*/ 640 h 708"/>
                  <a:gd name="T6" fmla="*/ 517 w 745"/>
                  <a:gd name="T7" fmla="*/ 686 h 708"/>
                  <a:gd name="T8" fmla="*/ 707 w 745"/>
                  <a:gd name="T9" fmla="*/ 358 h 708"/>
                  <a:gd name="T10" fmla="*/ 379 w 745"/>
                  <a:gd name="T11" fmla="*/ 167 h 708"/>
                  <a:gd name="T12" fmla="*/ 189 w 745"/>
                  <a:gd name="T13" fmla="*/ 357 h 708"/>
                  <a:gd name="T14" fmla="*/ 154 w 745"/>
                  <a:gd name="T15" fmla="*/ 239 h 708"/>
                  <a:gd name="T16" fmla="*/ 220 w 745"/>
                  <a:gd name="T17" fmla="*/ 229 h 708"/>
                  <a:gd name="T18" fmla="*/ 138 w 745"/>
                  <a:gd name="T19" fmla="*/ 0 h 708"/>
                  <a:gd name="T20" fmla="*/ 0 w 745"/>
                  <a:gd name="T21" fmla="*/ 261 h 708"/>
                  <a:gd name="T22" fmla="*/ 66 w 745"/>
                  <a:gd name="T23" fmla="*/ 251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5" h="708">
                    <a:moveTo>
                      <a:pt x="66" y="251"/>
                    </a:moveTo>
                    <a:cubicBezTo>
                      <a:pt x="85" y="383"/>
                      <a:pt x="172" y="554"/>
                      <a:pt x="284" y="640"/>
                    </a:cubicBezTo>
                    <a:cubicBezTo>
                      <a:pt x="284" y="639"/>
                      <a:pt x="283" y="640"/>
                      <a:pt x="284" y="640"/>
                    </a:cubicBezTo>
                    <a:cubicBezTo>
                      <a:pt x="347" y="689"/>
                      <a:pt x="433" y="708"/>
                      <a:pt x="517" y="686"/>
                    </a:cubicBezTo>
                    <a:cubicBezTo>
                      <a:pt x="660" y="648"/>
                      <a:pt x="745" y="501"/>
                      <a:pt x="707" y="358"/>
                    </a:cubicBezTo>
                    <a:cubicBezTo>
                      <a:pt x="669" y="215"/>
                      <a:pt x="522" y="129"/>
                      <a:pt x="379" y="167"/>
                    </a:cubicBezTo>
                    <a:cubicBezTo>
                      <a:pt x="283" y="193"/>
                      <a:pt x="213" y="268"/>
                      <a:pt x="189" y="357"/>
                    </a:cubicBezTo>
                    <a:cubicBezTo>
                      <a:pt x="171" y="320"/>
                      <a:pt x="160" y="280"/>
                      <a:pt x="154" y="239"/>
                    </a:cubicBezTo>
                    <a:cubicBezTo>
                      <a:pt x="176" y="235"/>
                      <a:pt x="198" y="232"/>
                      <a:pt x="220" y="229"/>
                    </a:cubicBezTo>
                    <a:cubicBezTo>
                      <a:pt x="174" y="172"/>
                      <a:pt x="141" y="94"/>
                      <a:pt x="138" y="0"/>
                    </a:cubicBezTo>
                    <a:cubicBezTo>
                      <a:pt x="72" y="66"/>
                      <a:pt x="22" y="156"/>
                      <a:pt x="0" y="261"/>
                    </a:cubicBezTo>
                    <a:cubicBezTo>
                      <a:pt x="22" y="258"/>
                      <a:pt x="44" y="254"/>
                      <a:pt x="66" y="2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Oval 19">
                <a:extLst>
                  <a:ext uri="{FF2B5EF4-FFF2-40B4-BE49-F238E27FC236}">
                    <a16:creationId xmlns:a16="http://schemas.microsoft.com/office/drawing/2014/main" id="{E0833D7F-F134-48B4-8191-E1F45C39C523}"/>
                  </a:ext>
                </a:extLst>
              </p:cNvPr>
              <p:cNvSpPr/>
              <p:nvPr/>
            </p:nvSpPr>
            <p:spPr>
              <a:xfrm>
                <a:off x="3596074" y="3732211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Shape 2671">
              <a:extLst>
                <a:ext uri="{FF2B5EF4-FFF2-40B4-BE49-F238E27FC236}">
                  <a16:creationId xmlns:a16="http://schemas.microsoft.com/office/drawing/2014/main" id="{6009CECC-8096-4C56-BFC3-16362A640C42}"/>
                </a:ext>
              </a:extLst>
            </p:cNvPr>
            <p:cNvSpPr/>
            <p:nvPr/>
          </p:nvSpPr>
          <p:spPr>
            <a:xfrm>
              <a:off x="6705147" y="4201178"/>
              <a:ext cx="203005" cy="286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74" extrusionOk="0">
                  <a:moveTo>
                    <a:pt x="13864" y="16422"/>
                  </a:moveTo>
                  <a:cubicBezTo>
                    <a:pt x="13295" y="16782"/>
                    <a:pt x="12583" y="17013"/>
                    <a:pt x="11740" y="17115"/>
                  </a:cubicBezTo>
                  <a:lnTo>
                    <a:pt x="11752" y="18333"/>
                  </a:lnTo>
                  <a:lnTo>
                    <a:pt x="9908" y="18336"/>
                  </a:lnTo>
                  <a:lnTo>
                    <a:pt x="9897" y="17119"/>
                  </a:lnTo>
                  <a:cubicBezTo>
                    <a:pt x="9066" y="17021"/>
                    <a:pt x="8316" y="16773"/>
                    <a:pt x="7666" y="16391"/>
                  </a:cubicBezTo>
                  <a:cubicBezTo>
                    <a:pt x="6892" y="15916"/>
                    <a:pt x="6492" y="15369"/>
                    <a:pt x="6466" y="14757"/>
                  </a:cubicBezTo>
                  <a:lnTo>
                    <a:pt x="6503" y="14424"/>
                  </a:lnTo>
                  <a:lnTo>
                    <a:pt x="8292" y="14419"/>
                  </a:lnTo>
                  <a:lnTo>
                    <a:pt x="8298" y="14543"/>
                  </a:lnTo>
                  <a:cubicBezTo>
                    <a:pt x="8309" y="15050"/>
                    <a:pt x="8528" y="15427"/>
                    <a:pt x="8960" y="15694"/>
                  </a:cubicBezTo>
                  <a:cubicBezTo>
                    <a:pt x="9384" y="15964"/>
                    <a:pt x="10003" y="16098"/>
                    <a:pt x="10790" y="16098"/>
                  </a:cubicBezTo>
                  <a:cubicBezTo>
                    <a:pt x="11584" y="16093"/>
                    <a:pt x="12202" y="15951"/>
                    <a:pt x="12633" y="15680"/>
                  </a:cubicBezTo>
                  <a:cubicBezTo>
                    <a:pt x="13064" y="15409"/>
                    <a:pt x="13270" y="15036"/>
                    <a:pt x="13270" y="14552"/>
                  </a:cubicBezTo>
                  <a:cubicBezTo>
                    <a:pt x="13270" y="14153"/>
                    <a:pt x="13070" y="13842"/>
                    <a:pt x="12652" y="13606"/>
                  </a:cubicBezTo>
                  <a:cubicBezTo>
                    <a:pt x="12221" y="13367"/>
                    <a:pt x="11477" y="13158"/>
                    <a:pt x="10433" y="12985"/>
                  </a:cubicBezTo>
                  <a:cubicBezTo>
                    <a:pt x="9278" y="12794"/>
                    <a:pt x="8385" y="12496"/>
                    <a:pt x="7803" y="12110"/>
                  </a:cubicBezTo>
                  <a:cubicBezTo>
                    <a:pt x="7210" y="11710"/>
                    <a:pt x="6897" y="11199"/>
                    <a:pt x="6892" y="10591"/>
                  </a:cubicBezTo>
                  <a:cubicBezTo>
                    <a:pt x="6886" y="9899"/>
                    <a:pt x="7266" y="9321"/>
                    <a:pt x="8023" y="8877"/>
                  </a:cubicBezTo>
                  <a:cubicBezTo>
                    <a:pt x="8534" y="8574"/>
                    <a:pt x="9147" y="8376"/>
                    <a:pt x="9833" y="8282"/>
                  </a:cubicBezTo>
                  <a:lnTo>
                    <a:pt x="9822" y="7225"/>
                  </a:lnTo>
                  <a:lnTo>
                    <a:pt x="11665" y="7216"/>
                  </a:lnTo>
                  <a:lnTo>
                    <a:pt x="11671" y="8242"/>
                  </a:lnTo>
                  <a:cubicBezTo>
                    <a:pt x="12496" y="8322"/>
                    <a:pt x="13183" y="8527"/>
                    <a:pt x="13727" y="8841"/>
                  </a:cubicBezTo>
                  <a:cubicBezTo>
                    <a:pt x="14451" y="9272"/>
                    <a:pt x="14851" y="9867"/>
                    <a:pt x="14907" y="10617"/>
                  </a:cubicBezTo>
                  <a:lnTo>
                    <a:pt x="14914" y="10748"/>
                  </a:lnTo>
                  <a:lnTo>
                    <a:pt x="13114" y="10754"/>
                  </a:lnTo>
                  <a:lnTo>
                    <a:pt x="13089" y="10650"/>
                  </a:lnTo>
                  <a:cubicBezTo>
                    <a:pt x="13002" y="10183"/>
                    <a:pt x="12783" y="9832"/>
                    <a:pt x="12427" y="9610"/>
                  </a:cubicBezTo>
                  <a:cubicBezTo>
                    <a:pt x="12077" y="9392"/>
                    <a:pt x="11565" y="9277"/>
                    <a:pt x="10895" y="9282"/>
                  </a:cubicBezTo>
                  <a:cubicBezTo>
                    <a:pt x="10196" y="9282"/>
                    <a:pt x="9640" y="9401"/>
                    <a:pt x="9259" y="9632"/>
                  </a:cubicBezTo>
                  <a:cubicBezTo>
                    <a:pt x="8878" y="9858"/>
                    <a:pt x="8698" y="10160"/>
                    <a:pt x="8702" y="10572"/>
                  </a:cubicBezTo>
                  <a:cubicBezTo>
                    <a:pt x="8702" y="10924"/>
                    <a:pt x="8878" y="11204"/>
                    <a:pt x="9229" y="11408"/>
                  </a:cubicBezTo>
                  <a:cubicBezTo>
                    <a:pt x="9584" y="11621"/>
                    <a:pt x="10216" y="11808"/>
                    <a:pt x="11115" y="11954"/>
                  </a:cubicBezTo>
                  <a:cubicBezTo>
                    <a:pt x="12421" y="12172"/>
                    <a:pt x="13414" y="12492"/>
                    <a:pt x="14076" y="12914"/>
                  </a:cubicBezTo>
                  <a:cubicBezTo>
                    <a:pt x="14732" y="13335"/>
                    <a:pt x="15076" y="13877"/>
                    <a:pt x="15076" y="14521"/>
                  </a:cubicBezTo>
                  <a:cubicBezTo>
                    <a:pt x="15082" y="15289"/>
                    <a:pt x="14676" y="15929"/>
                    <a:pt x="13864" y="16422"/>
                  </a:cubicBezTo>
                  <a:cubicBezTo>
                    <a:pt x="13864" y="16422"/>
                    <a:pt x="13864" y="16422"/>
                    <a:pt x="13864" y="16422"/>
                  </a:cubicBezTo>
                  <a:close/>
                  <a:moveTo>
                    <a:pt x="13995" y="4271"/>
                  </a:moveTo>
                  <a:lnTo>
                    <a:pt x="13995" y="4298"/>
                  </a:lnTo>
                  <a:lnTo>
                    <a:pt x="7161" y="4325"/>
                  </a:lnTo>
                  <a:lnTo>
                    <a:pt x="7372" y="4045"/>
                  </a:lnTo>
                  <a:lnTo>
                    <a:pt x="7754" y="3756"/>
                  </a:lnTo>
                  <a:lnTo>
                    <a:pt x="13245" y="3739"/>
                  </a:lnTo>
                  <a:lnTo>
                    <a:pt x="14789" y="0"/>
                  </a:lnTo>
                  <a:lnTo>
                    <a:pt x="6535" y="31"/>
                  </a:lnTo>
                  <a:lnTo>
                    <a:pt x="7722" y="3668"/>
                  </a:lnTo>
                  <a:cubicBezTo>
                    <a:pt x="6866" y="2984"/>
                    <a:pt x="4761" y="1540"/>
                    <a:pt x="2855" y="2042"/>
                  </a:cubicBezTo>
                  <a:lnTo>
                    <a:pt x="3061" y="2446"/>
                  </a:lnTo>
                  <a:cubicBezTo>
                    <a:pt x="4687" y="2020"/>
                    <a:pt x="6673" y="3472"/>
                    <a:pt x="7372" y="4045"/>
                  </a:cubicBezTo>
                  <a:cubicBezTo>
                    <a:pt x="6210" y="4348"/>
                    <a:pt x="4699" y="4569"/>
                    <a:pt x="3805" y="4001"/>
                  </a:cubicBezTo>
                  <a:lnTo>
                    <a:pt x="3399" y="4329"/>
                  </a:lnTo>
                  <a:cubicBezTo>
                    <a:pt x="3930" y="4667"/>
                    <a:pt x="4605" y="4783"/>
                    <a:pt x="5310" y="4783"/>
                  </a:cubicBezTo>
                  <a:cubicBezTo>
                    <a:pt x="5729" y="4783"/>
                    <a:pt x="6155" y="4734"/>
                    <a:pt x="6566" y="4667"/>
                  </a:cubicBezTo>
                  <a:cubicBezTo>
                    <a:pt x="2687" y="6563"/>
                    <a:pt x="-26" y="10769"/>
                    <a:pt x="0" y="13957"/>
                  </a:cubicBezTo>
                  <a:cubicBezTo>
                    <a:pt x="32" y="18189"/>
                    <a:pt x="4886" y="21600"/>
                    <a:pt x="10828" y="21573"/>
                  </a:cubicBezTo>
                  <a:cubicBezTo>
                    <a:pt x="16782" y="21556"/>
                    <a:pt x="21574" y="18105"/>
                    <a:pt x="21543" y="13877"/>
                  </a:cubicBezTo>
                  <a:cubicBezTo>
                    <a:pt x="21518" y="10468"/>
                    <a:pt x="18344" y="5897"/>
                    <a:pt x="13995" y="4271"/>
                  </a:cubicBezTo>
                  <a:cubicBezTo>
                    <a:pt x="13995" y="4271"/>
                    <a:pt x="13995" y="4271"/>
                    <a:pt x="13995" y="4271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45">
            <a:extLst>
              <a:ext uri="{FF2B5EF4-FFF2-40B4-BE49-F238E27FC236}">
                <a16:creationId xmlns:a16="http://schemas.microsoft.com/office/drawing/2014/main" id="{3A7FD820-FD75-4EC2-A1BD-99037E1CD582}"/>
              </a:ext>
            </a:extLst>
          </p:cNvPr>
          <p:cNvGrpSpPr/>
          <p:nvPr/>
        </p:nvGrpSpPr>
        <p:grpSpPr>
          <a:xfrm>
            <a:off x="3050221" y="2812277"/>
            <a:ext cx="1183812" cy="1649162"/>
            <a:chOff x="4531519" y="2547255"/>
            <a:chExt cx="1122491" cy="15637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21EA253-EAB9-49D3-A3FC-D208AE9EB909}"/>
                </a:ext>
              </a:extLst>
            </p:cNvPr>
            <p:cNvGrpSpPr/>
            <p:nvPr/>
          </p:nvGrpSpPr>
          <p:grpSpPr>
            <a:xfrm flipH="1">
              <a:off x="4531519" y="2547255"/>
              <a:ext cx="1122491" cy="1563736"/>
              <a:chOff x="5024310" y="2215236"/>
              <a:chExt cx="1122491" cy="1563736"/>
            </a:xfrm>
          </p:grpSpPr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11025F81-6EBC-4AFC-877A-82E3C0B5F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310" y="2215236"/>
                <a:ext cx="1122491" cy="1563736"/>
              </a:xfrm>
              <a:custGeom>
                <a:avLst/>
                <a:gdLst>
                  <a:gd name="T0" fmla="*/ 477 w 597"/>
                  <a:gd name="T1" fmla="*/ 690 h 831"/>
                  <a:gd name="T2" fmla="*/ 570 w 597"/>
                  <a:gd name="T3" fmla="*/ 255 h 831"/>
                  <a:gd name="T4" fmla="*/ 570 w 597"/>
                  <a:gd name="T5" fmla="*/ 255 h 831"/>
                  <a:gd name="T6" fmla="*/ 426 w 597"/>
                  <a:gd name="T7" fmla="*/ 66 h 831"/>
                  <a:gd name="T8" fmla="*/ 66 w 597"/>
                  <a:gd name="T9" fmla="*/ 186 h 831"/>
                  <a:gd name="T10" fmla="*/ 186 w 597"/>
                  <a:gd name="T11" fmla="*/ 546 h 831"/>
                  <a:gd name="T12" fmla="*/ 454 w 597"/>
                  <a:gd name="T13" fmla="*/ 529 h 831"/>
                  <a:gd name="T14" fmla="*/ 402 w 597"/>
                  <a:gd name="T15" fmla="*/ 642 h 831"/>
                  <a:gd name="T16" fmla="*/ 346 w 597"/>
                  <a:gd name="T17" fmla="*/ 605 h 831"/>
                  <a:gd name="T18" fmla="*/ 256 w 597"/>
                  <a:gd name="T19" fmla="*/ 831 h 831"/>
                  <a:gd name="T20" fmla="*/ 532 w 597"/>
                  <a:gd name="T21" fmla="*/ 727 h 831"/>
                  <a:gd name="T22" fmla="*/ 477 w 597"/>
                  <a:gd name="T23" fmla="*/ 690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7" h="831">
                    <a:moveTo>
                      <a:pt x="477" y="690"/>
                    </a:moveTo>
                    <a:cubicBezTo>
                      <a:pt x="550" y="578"/>
                      <a:pt x="597" y="392"/>
                      <a:pt x="570" y="255"/>
                    </a:cubicBezTo>
                    <a:cubicBezTo>
                      <a:pt x="569" y="255"/>
                      <a:pt x="571" y="254"/>
                      <a:pt x="570" y="255"/>
                    </a:cubicBezTo>
                    <a:cubicBezTo>
                      <a:pt x="554" y="176"/>
                      <a:pt x="503" y="105"/>
                      <a:pt x="426" y="66"/>
                    </a:cubicBezTo>
                    <a:cubicBezTo>
                      <a:pt x="293" y="0"/>
                      <a:pt x="132" y="54"/>
                      <a:pt x="66" y="186"/>
                    </a:cubicBezTo>
                    <a:cubicBezTo>
                      <a:pt x="0" y="319"/>
                      <a:pt x="54" y="480"/>
                      <a:pt x="186" y="546"/>
                    </a:cubicBezTo>
                    <a:cubicBezTo>
                      <a:pt x="275" y="590"/>
                      <a:pt x="377" y="581"/>
                      <a:pt x="454" y="529"/>
                    </a:cubicBezTo>
                    <a:cubicBezTo>
                      <a:pt x="442" y="569"/>
                      <a:pt x="425" y="607"/>
                      <a:pt x="402" y="642"/>
                    </a:cubicBezTo>
                    <a:cubicBezTo>
                      <a:pt x="383" y="630"/>
                      <a:pt x="365" y="617"/>
                      <a:pt x="346" y="605"/>
                    </a:cubicBezTo>
                    <a:cubicBezTo>
                      <a:pt x="343" y="678"/>
                      <a:pt x="316" y="759"/>
                      <a:pt x="256" y="831"/>
                    </a:cubicBezTo>
                    <a:cubicBezTo>
                      <a:pt x="350" y="825"/>
                      <a:pt x="446" y="791"/>
                      <a:pt x="532" y="727"/>
                    </a:cubicBezTo>
                    <a:cubicBezTo>
                      <a:pt x="514" y="715"/>
                      <a:pt x="495" y="702"/>
                      <a:pt x="477" y="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Oval 26">
                <a:extLst>
                  <a:ext uri="{FF2B5EF4-FFF2-40B4-BE49-F238E27FC236}">
                    <a16:creationId xmlns:a16="http://schemas.microsoft.com/office/drawing/2014/main" id="{C6C339D1-445D-4283-B5B2-60F43E62D620}"/>
                  </a:ext>
                </a:extLst>
              </p:cNvPr>
              <p:cNvSpPr/>
              <p:nvPr/>
            </p:nvSpPr>
            <p:spPr>
              <a:xfrm>
                <a:off x="5318921" y="2519887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" name="AutoShape 24">
              <a:extLst>
                <a:ext uri="{FF2B5EF4-FFF2-40B4-BE49-F238E27FC236}">
                  <a16:creationId xmlns:a16="http://schemas.microsoft.com/office/drawing/2014/main" id="{16037E6E-3524-42D4-A400-D59BA282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243" y="2987043"/>
              <a:ext cx="281119" cy="280917"/>
            </a:xfrm>
            <a:custGeom>
              <a:avLst/>
              <a:gdLst>
                <a:gd name="T0" fmla="*/ 16823 w 19689"/>
                <a:gd name="T1" fmla="*/ 2867 h 19689"/>
                <a:gd name="T2" fmla="*/ 2867 w 19689"/>
                <a:gd name="T3" fmla="*/ 2867 h 19689"/>
                <a:gd name="T4" fmla="*/ 2867 w 19689"/>
                <a:gd name="T5" fmla="*/ 16823 h 19689"/>
                <a:gd name="T6" fmla="*/ 16823 w 19689"/>
                <a:gd name="T7" fmla="*/ 16823 h 19689"/>
                <a:gd name="T8" fmla="*/ 16823 w 19689"/>
                <a:gd name="T9" fmla="*/ 2867 h 19689"/>
                <a:gd name="T10" fmla="*/ 11507 w 19689"/>
                <a:gd name="T11" fmla="*/ 12670 h 19689"/>
                <a:gd name="T12" fmla="*/ 6522 w 19689"/>
                <a:gd name="T13" fmla="*/ 15494 h 19689"/>
                <a:gd name="T14" fmla="*/ 6522 w 19689"/>
                <a:gd name="T15" fmla="*/ 9845 h 19689"/>
                <a:gd name="T16" fmla="*/ 6522 w 19689"/>
                <a:gd name="T17" fmla="*/ 4030 h 19689"/>
                <a:gd name="T18" fmla="*/ 11507 w 19689"/>
                <a:gd name="T19" fmla="*/ 7020 h 19689"/>
                <a:gd name="T20" fmla="*/ 16325 w 19689"/>
                <a:gd name="T21" fmla="*/ 9845 h 19689"/>
                <a:gd name="T22" fmla="*/ 11507 w 19689"/>
                <a:gd name="T23" fmla="*/ 12670 h 19689"/>
                <a:gd name="T24" fmla="*/ 11507 w 19689"/>
                <a:gd name="T25" fmla="*/ 12670 h 19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89" h="19689">
                  <a:moveTo>
                    <a:pt x="16823" y="2867"/>
                  </a:moveTo>
                  <a:cubicBezTo>
                    <a:pt x="12836" y="-955"/>
                    <a:pt x="6688" y="-955"/>
                    <a:pt x="2867" y="2867"/>
                  </a:cubicBezTo>
                  <a:cubicBezTo>
                    <a:pt x="-955" y="6688"/>
                    <a:pt x="-955" y="13002"/>
                    <a:pt x="2867" y="16823"/>
                  </a:cubicBezTo>
                  <a:cubicBezTo>
                    <a:pt x="6688" y="20645"/>
                    <a:pt x="12836" y="20645"/>
                    <a:pt x="16823" y="16823"/>
                  </a:cubicBezTo>
                  <a:cubicBezTo>
                    <a:pt x="20645" y="13002"/>
                    <a:pt x="20645" y="6688"/>
                    <a:pt x="16823" y="2867"/>
                  </a:cubicBezTo>
                  <a:close/>
                  <a:moveTo>
                    <a:pt x="11507" y="12670"/>
                  </a:moveTo>
                  <a:cubicBezTo>
                    <a:pt x="6522" y="15494"/>
                    <a:pt x="6522" y="15494"/>
                    <a:pt x="6522" y="15494"/>
                  </a:cubicBezTo>
                  <a:cubicBezTo>
                    <a:pt x="6522" y="9845"/>
                    <a:pt x="6522" y="9845"/>
                    <a:pt x="6522" y="9845"/>
                  </a:cubicBezTo>
                  <a:cubicBezTo>
                    <a:pt x="6522" y="4030"/>
                    <a:pt x="6522" y="4030"/>
                    <a:pt x="6522" y="4030"/>
                  </a:cubicBezTo>
                  <a:cubicBezTo>
                    <a:pt x="11507" y="7020"/>
                    <a:pt x="11507" y="7020"/>
                    <a:pt x="11507" y="7020"/>
                  </a:cubicBezTo>
                  <a:cubicBezTo>
                    <a:pt x="16325" y="9845"/>
                    <a:pt x="16325" y="9845"/>
                    <a:pt x="16325" y="9845"/>
                  </a:cubicBezTo>
                  <a:lnTo>
                    <a:pt x="11507" y="12670"/>
                  </a:lnTo>
                  <a:close/>
                  <a:moveTo>
                    <a:pt x="11507" y="1267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47">
            <a:extLst>
              <a:ext uri="{FF2B5EF4-FFF2-40B4-BE49-F238E27FC236}">
                <a16:creationId xmlns:a16="http://schemas.microsoft.com/office/drawing/2014/main" id="{98F85CE6-A9E0-4C93-89A8-FC9217265C65}"/>
              </a:ext>
            </a:extLst>
          </p:cNvPr>
          <p:cNvGrpSpPr/>
          <p:nvPr/>
        </p:nvGrpSpPr>
        <p:grpSpPr>
          <a:xfrm>
            <a:off x="3616186" y="2049796"/>
            <a:ext cx="1608287" cy="1135076"/>
            <a:chOff x="5068168" y="1824270"/>
            <a:chExt cx="1524978" cy="1076279"/>
          </a:xfrm>
        </p:grpSpPr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EFCEC17D-2EA8-477E-8CDA-EFD2EF6D1204}"/>
                </a:ext>
              </a:extLst>
            </p:cNvPr>
            <p:cNvGrpSpPr/>
            <p:nvPr/>
          </p:nvGrpSpPr>
          <p:grpSpPr>
            <a:xfrm flipH="1">
              <a:off x="5068168" y="1824270"/>
              <a:ext cx="1524978" cy="1076279"/>
              <a:chOff x="4085174" y="1492251"/>
              <a:chExt cx="1524978" cy="1076279"/>
            </a:xfrm>
          </p:grpSpPr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92F90CC8-A13C-46CD-A9D6-F22B3A29F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5174" y="1492251"/>
                <a:ext cx="1524978" cy="1076279"/>
              </a:xfrm>
              <a:custGeom>
                <a:avLst/>
                <a:gdLst>
                  <a:gd name="T0" fmla="*/ 714 w 811"/>
                  <a:gd name="T1" fmla="*/ 209 h 573"/>
                  <a:gd name="T2" fmla="*/ 318 w 811"/>
                  <a:gd name="T3" fmla="*/ 6 h 573"/>
                  <a:gd name="T4" fmla="*/ 318 w 811"/>
                  <a:gd name="T5" fmla="*/ 6 h 573"/>
                  <a:gd name="T6" fmla="*/ 98 w 811"/>
                  <a:gd name="T7" fmla="*/ 97 h 573"/>
                  <a:gd name="T8" fmla="*/ 121 w 811"/>
                  <a:gd name="T9" fmla="*/ 475 h 573"/>
                  <a:gd name="T10" fmla="*/ 500 w 811"/>
                  <a:gd name="T11" fmla="*/ 452 h 573"/>
                  <a:gd name="T12" fmla="*/ 553 w 811"/>
                  <a:gd name="T13" fmla="*/ 189 h 573"/>
                  <a:gd name="T14" fmla="*/ 648 w 811"/>
                  <a:gd name="T15" fmla="*/ 268 h 573"/>
                  <a:gd name="T16" fmla="*/ 598 w 811"/>
                  <a:gd name="T17" fmla="*/ 313 h 573"/>
                  <a:gd name="T18" fmla="*/ 793 w 811"/>
                  <a:gd name="T19" fmla="*/ 458 h 573"/>
                  <a:gd name="T20" fmla="*/ 764 w 811"/>
                  <a:gd name="T21" fmla="*/ 164 h 573"/>
                  <a:gd name="T22" fmla="*/ 714 w 811"/>
                  <a:gd name="T23" fmla="*/ 209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1" h="573">
                    <a:moveTo>
                      <a:pt x="714" y="209"/>
                    </a:moveTo>
                    <a:cubicBezTo>
                      <a:pt x="625" y="109"/>
                      <a:pt x="458" y="16"/>
                      <a:pt x="318" y="6"/>
                    </a:cubicBezTo>
                    <a:cubicBezTo>
                      <a:pt x="317" y="7"/>
                      <a:pt x="318" y="5"/>
                      <a:pt x="318" y="6"/>
                    </a:cubicBezTo>
                    <a:cubicBezTo>
                      <a:pt x="237" y="0"/>
                      <a:pt x="156" y="32"/>
                      <a:pt x="98" y="97"/>
                    </a:cubicBezTo>
                    <a:cubicBezTo>
                      <a:pt x="0" y="207"/>
                      <a:pt x="10" y="377"/>
                      <a:pt x="121" y="475"/>
                    </a:cubicBezTo>
                    <a:cubicBezTo>
                      <a:pt x="232" y="573"/>
                      <a:pt x="401" y="563"/>
                      <a:pt x="500" y="452"/>
                    </a:cubicBezTo>
                    <a:cubicBezTo>
                      <a:pt x="566" y="378"/>
                      <a:pt x="583" y="277"/>
                      <a:pt x="553" y="189"/>
                    </a:cubicBezTo>
                    <a:cubicBezTo>
                      <a:pt x="588" y="211"/>
                      <a:pt x="620" y="237"/>
                      <a:pt x="648" y="268"/>
                    </a:cubicBezTo>
                    <a:cubicBezTo>
                      <a:pt x="631" y="283"/>
                      <a:pt x="615" y="298"/>
                      <a:pt x="598" y="313"/>
                    </a:cubicBezTo>
                    <a:cubicBezTo>
                      <a:pt x="668" y="335"/>
                      <a:pt x="738" y="382"/>
                      <a:pt x="793" y="458"/>
                    </a:cubicBezTo>
                    <a:cubicBezTo>
                      <a:pt x="811" y="367"/>
                      <a:pt x="803" y="264"/>
                      <a:pt x="764" y="164"/>
                    </a:cubicBezTo>
                    <a:cubicBezTo>
                      <a:pt x="747" y="179"/>
                      <a:pt x="731" y="194"/>
                      <a:pt x="714" y="2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Oval 30">
                <a:extLst>
                  <a:ext uri="{FF2B5EF4-FFF2-40B4-BE49-F238E27FC236}">
                    <a16:creationId xmlns:a16="http://schemas.microsoft.com/office/drawing/2014/main" id="{190147A3-E480-4139-966B-B85DF67DF392}"/>
                  </a:ext>
                </a:extLst>
              </p:cNvPr>
              <p:cNvSpPr/>
              <p:nvPr/>
            </p:nvSpPr>
            <p:spPr>
              <a:xfrm>
                <a:off x="4366880" y="1741826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1" name="Shape 819">
              <a:extLst>
                <a:ext uri="{FF2B5EF4-FFF2-40B4-BE49-F238E27FC236}">
                  <a16:creationId xmlns:a16="http://schemas.microsoft.com/office/drawing/2014/main" id="{9A12B439-9B9B-4FDD-8178-4EC1AAB0EF51}"/>
                </a:ext>
              </a:extLst>
            </p:cNvPr>
            <p:cNvSpPr/>
            <p:nvPr/>
          </p:nvSpPr>
          <p:spPr>
            <a:xfrm>
              <a:off x="5903979" y="2201089"/>
              <a:ext cx="263729" cy="296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9" extrusionOk="0">
                  <a:moveTo>
                    <a:pt x="4049" y="7519"/>
                  </a:moveTo>
                  <a:cubicBezTo>
                    <a:pt x="3162" y="7519"/>
                    <a:pt x="0" y="7985"/>
                    <a:pt x="0" y="11154"/>
                  </a:cubicBezTo>
                  <a:lnTo>
                    <a:pt x="0" y="16799"/>
                  </a:lnTo>
                  <a:cubicBezTo>
                    <a:pt x="0" y="19968"/>
                    <a:pt x="3162" y="20318"/>
                    <a:pt x="4049" y="20318"/>
                  </a:cubicBezTo>
                  <a:cubicBezTo>
                    <a:pt x="4937" y="20318"/>
                    <a:pt x="2699" y="19651"/>
                    <a:pt x="2699" y="17687"/>
                  </a:cubicBezTo>
                  <a:lnTo>
                    <a:pt x="2699" y="10267"/>
                  </a:lnTo>
                  <a:cubicBezTo>
                    <a:pt x="2699" y="8207"/>
                    <a:pt x="4937" y="7519"/>
                    <a:pt x="4049" y="7519"/>
                  </a:cubicBezTo>
                  <a:close/>
                  <a:moveTo>
                    <a:pt x="15725" y="7408"/>
                  </a:moveTo>
                  <a:cubicBezTo>
                    <a:pt x="15548" y="6995"/>
                    <a:pt x="20503" y="3177"/>
                    <a:pt x="17612" y="83"/>
                  </a:cubicBezTo>
                  <a:cubicBezTo>
                    <a:pt x="16934" y="-641"/>
                    <a:pt x="14641" y="3547"/>
                    <a:pt x="11381" y="5443"/>
                  </a:cubicBezTo>
                  <a:cubicBezTo>
                    <a:pt x="9583" y="6489"/>
                    <a:pt x="5399" y="8716"/>
                    <a:pt x="5399" y="9946"/>
                  </a:cubicBezTo>
                  <a:lnTo>
                    <a:pt x="5399" y="17911"/>
                  </a:lnTo>
                  <a:cubicBezTo>
                    <a:pt x="5399" y="19392"/>
                    <a:pt x="12033" y="20959"/>
                    <a:pt x="17076" y="20959"/>
                  </a:cubicBezTo>
                  <a:cubicBezTo>
                    <a:pt x="18923" y="20959"/>
                    <a:pt x="21600" y="10974"/>
                    <a:pt x="21600" y="9387"/>
                  </a:cubicBezTo>
                  <a:cubicBezTo>
                    <a:pt x="21600" y="7795"/>
                    <a:pt x="15902" y="7823"/>
                    <a:pt x="15725" y="740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49">
            <a:extLst>
              <a:ext uri="{FF2B5EF4-FFF2-40B4-BE49-F238E27FC236}">
                <a16:creationId xmlns:a16="http://schemas.microsoft.com/office/drawing/2014/main" id="{086942EB-41ED-492D-8BC2-953845BE1BE7}"/>
              </a:ext>
            </a:extLst>
          </p:cNvPr>
          <p:cNvGrpSpPr/>
          <p:nvPr/>
        </p:nvGrpSpPr>
        <p:grpSpPr>
          <a:xfrm>
            <a:off x="5108136" y="2540299"/>
            <a:ext cx="1241980" cy="1550118"/>
            <a:chOff x="6482835" y="2289366"/>
            <a:chExt cx="1177646" cy="1469822"/>
          </a:xfrm>
        </p:grpSpPr>
        <p:grpSp>
          <p:nvGrpSpPr>
            <p:cNvPr id="35" name="Group 35">
              <a:extLst>
                <a:ext uri="{FF2B5EF4-FFF2-40B4-BE49-F238E27FC236}">
                  <a16:creationId xmlns:a16="http://schemas.microsoft.com/office/drawing/2014/main" id="{004551C1-BBB5-477A-BCE8-6D554604D2F4}"/>
                </a:ext>
              </a:extLst>
            </p:cNvPr>
            <p:cNvGrpSpPr/>
            <p:nvPr/>
          </p:nvGrpSpPr>
          <p:grpSpPr>
            <a:xfrm flipH="1">
              <a:off x="6482835" y="2289366"/>
              <a:ext cx="1177646" cy="1469822"/>
              <a:chOff x="3017839" y="1957347"/>
              <a:chExt cx="1177646" cy="1469822"/>
            </a:xfrm>
          </p:grpSpPr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2D14C7CE-08C5-4D1B-8420-EAB21B9E2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839" y="1957347"/>
                <a:ext cx="1177646" cy="1469822"/>
              </a:xfrm>
              <a:custGeom>
                <a:avLst/>
                <a:gdLst>
                  <a:gd name="T0" fmla="*/ 365 w 626"/>
                  <a:gd name="T1" fmla="*/ 64 h 781"/>
                  <a:gd name="T2" fmla="*/ 34 w 626"/>
                  <a:gd name="T3" fmla="*/ 362 h 781"/>
                  <a:gd name="T4" fmla="*/ 34 w 626"/>
                  <a:gd name="T5" fmla="*/ 362 h 781"/>
                  <a:gd name="T6" fmla="*/ 40 w 626"/>
                  <a:gd name="T7" fmla="*/ 599 h 781"/>
                  <a:gd name="T8" fmla="*/ 401 w 626"/>
                  <a:gd name="T9" fmla="*/ 713 h 781"/>
                  <a:gd name="T10" fmla="*/ 515 w 626"/>
                  <a:gd name="T11" fmla="*/ 351 h 781"/>
                  <a:gd name="T12" fmla="*/ 288 w 626"/>
                  <a:gd name="T13" fmla="*/ 207 h 781"/>
                  <a:gd name="T14" fmla="*/ 397 w 626"/>
                  <a:gd name="T15" fmla="*/ 147 h 781"/>
                  <a:gd name="T16" fmla="*/ 421 w 626"/>
                  <a:gd name="T17" fmla="*/ 209 h 781"/>
                  <a:gd name="T18" fmla="*/ 626 w 626"/>
                  <a:gd name="T19" fmla="*/ 79 h 781"/>
                  <a:gd name="T20" fmla="*/ 341 w 626"/>
                  <a:gd name="T21" fmla="*/ 2 h 781"/>
                  <a:gd name="T22" fmla="*/ 365 w 626"/>
                  <a:gd name="T23" fmla="*/ 64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6" h="781">
                    <a:moveTo>
                      <a:pt x="365" y="64"/>
                    </a:moveTo>
                    <a:cubicBezTo>
                      <a:pt x="240" y="112"/>
                      <a:pt x="93" y="235"/>
                      <a:pt x="34" y="362"/>
                    </a:cubicBezTo>
                    <a:cubicBezTo>
                      <a:pt x="34" y="362"/>
                      <a:pt x="33" y="362"/>
                      <a:pt x="34" y="362"/>
                    </a:cubicBezTo>
                    <a:cubicBezTo>
                      <a:pt x="0" y="435"/>
                      <a:pt x="0" y="522"/>
                      <a:pt x="40" y="599"/>
                    </a:cubicBezTo>
                    <a:cubicBezTo>
                      <a:pt x="108" y="730"/>
                      <a:pt x="270" y="781"/>
                      <a:pt x="401" y="713"/>
                    </a:cubicBezTo>
                    <a:cubicBezTo>
                      <a:pt x="533" y="645"/>
                      <a:pt x="584" y="483"/>
                      <a:pt x="515" y="351"/>
                    </a:cubicBezTo>
                    <a:cubicBezTo>
                      <a:pt x="469" y="263"/>
                      <a:pt x="381" y="211"/>
                      <a:pt x="288" y="207"/>
                    </a:cubicBezTo>
                    <a:cubicBezTo>
                      <a:pt x="321" y="182"/>
                      <a:pt x="358" y="162"/>
                      <a:pt x="397" y="147"/>
                    </a:cubicBezTo>
                    <a:cubicBezTo>
                      <a:pt x="405" y="168"/>
                      <a:pt x="413" y="189"/>
                      <a:pt x="421" y="209"/>
                    </a:cubicBezTo>
                    <a:cubicBezTo>
                      <a:pt x="466" y="152"/>
                      <a:pt x="535" y="103"/>
                      <a:pt x="626" y="79"/>
                    </a:cubicBezTo>
                    <a:cubicBezTo>
                      <a:pt x="547" y="30"/>
                      <a:pt x="448" y="0"/>
                      <a:pt x="341" y="2"/>
                    </a:cubicBezTo>
                    <a:cubicBezTo>
                      <a:pt x="349" y="22"/>
                      <a:pt x="357" y="43"/>
                      <a:pt x="365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F05557C-39FD-4903-8964-B817C4B79451}"/>
                  </a:ext>
                </a:extLst>
              </p:cNvPr>
              <p:cNvSpPr/>
              <p:nvPr/>
            </p:nvSpPr>
            <p:spPr>
              <a:xfrm>
                <a:off x="3262699" y="2568530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6" name="Shape 617">
              <a:extLst>
                <a:ext uri="{FF2B5EF4-FFF2-40B4-BE49-F238E27FC236}">
                  <a16:creationId xmlns:a16="http://schemas.microsoft.com/office/drawing/2014/main" id="{82764835-7AF3-4DEA-B73E-4F272193F371}"/>
                </a:ext>
              </a:extLst>
            </p:cNvPr>
            <p:cNvSpPr/>
            <p:nvPr/>
          </p:nvSpPr>
          <p:spPr>
            <a:xfrm>
              <a:off x="7049343" y="3024277"/>
              <a:ext cx="181363" cy="29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67" y="10800"/>
                  </a:moveTo>
                  <a:cubicBezTo>
                    <a:pt x="11767" y="12089"/>
                    <a:pt x="13688" y="12918"/>
                    <a:pt x="15722" y="14025"/>
                  </a:cubicBezTo>
                  <a:cubicBezTo>
                    <a:pt x="17208" y="14834"/>
                    <a:pt x="19243" y="15942"/>
                    <a:pt x="19243" y="16656"/>
                  </a:cubicBezTo>
                  <a:lnTo>
                    <a:pt x="19243" y="18090"/>
                  </a:lnTo>
                  <a:cubicBezTo>
                    <a:pt x="17373" y="17569"/>
                    <a:pt x="11777" y="17058"/>
                    <a:pt x="11777" y="15387"/>
                  </a:cubicBezTo>
                  <a:cubicBezTo>
                    <a:pt x="11777" y="14540"/>
                    <a:pt x="9823" y="14540"/>
                    <a:pt x="9823" y="15387"/>
                  </a:cubicBezTo>
                  <a:cubicBezTo>
                    <a:pt x="9823" y="17058"/>
                    <a:pt x="4224" y="17569"/>
                    <a:pt x="2357" y="18090"/>
                  </a:cubicBezTo>
                  <a:lnTo>
                    <a:pt x="2357" y="16656"/>
                  </a:lnTo>
                  <a:cubicBezTo>
                    <a:pt x="2357" y="15942"/>
                    <a:pt x="4392" y="14834"/>
                    <a:pt x="5878" y="14025"/>
                  </a:cubicBezTo>
                  <a:cubicBezTo>
                    <a:pt x="7912" y="12918"/>
                    <a:pt x="9833" y="12089"/>
                    <a:pt x="9833" y="10800"/>
                  </a:cubicBezTo>
                  <a:cubicBezTo>
                    <a:pt x="9833" y="9511"/>
                    <a:pt x="7912" y="8682"/>
                    <a:pt x="5878" y="7575"/>
                  </a:cubicBezTo>
                  <a:cubicBezTo>
                    <a:pt x="4392" y="6766"/>
                    <a:pt x="2357" y="5658"/>
                    <a:pt x="2357" y="4944"/>
                  </a:cubicBezTo>
                  <a:lnTo>
                    <a:pt x="2264" y="3865"/>
                  </a:lnTo>
                  <a:cubicBezTo>
                    <a:pt x="4243" y="4462"/>
                    <a:pt x="7380" y="5030"/>
                    <a:pt x="10799" y="5030"/>
                  </a:cubicBezTo>
                  <a:cubicBezTo>
                    <a:pt x="14220" y="5030"/>
                    <a:pt x="17371" y="4462"/>
                    <a:pt x="19350" y="3865"/>
                  </a:cubicBezTo>
                  <a:lnTo>
                    <a:pt x="19243" y="4944"/>
                  </a:lnTo>
                  <a:cubicBezTo>
                    <a:pt x="19243" y="5658"/>
                    <a:pt x="17208" y="6766"/>
                    <a:pt x="15722" y="7575"/>
                  </a:cubicBezTo>
                  <a:cubicBezTo>
                    <a:pt x="13688" y="8682"/>
                    <a:pt x="11767" y="9511"/>
                    <a:pt x="11767" y="10800"/>
                  </a:cubicBezTo>
                  <a:close/>
                  <a:moveTo>
                    <a:pt x="2970" y="2515"/>
                  </a:moveTo>
                  <a:cubicBezTo>
                    <a:pt x="4313" y="2042"/>
                    <a:pt x="6830" y="1346"/>
                    <a:pt x="10906" y="1346"/>
                  </a:cubicBezTo>
                  <a:cubicBezTo>
                    <a:pt x="14981" y="1346"/>
                    <a:pt x="18632" y="2515"/>
                    <a:pt x="18632" y="2515"/>
                  </a:cubicBezTo>
                  <a:cubicBezTo>
                    <a:pt x="18904" y="2609"/>
                    <a:pt x="19979" y="2930"/>
                    <a:pt x="19243" y="3173"/>
                  </a:cubicBezTo>
                  <a:cubicBezTo>
                    <a:pt x="17626" y="3709"/>
                    <a:pt x="14463" y="4274"/>
                    <a:pt x="10799" y="4274"/>
                  </a:cubicBezTo>
                  <a:cubicBezTo>
                    <a:pt x="7137" y="4274"/>
                    <a:pt x="4080" y="3652"/>
                    <a:pt x="2462" y="3115"/>
                  </a:cubicBezTo>
                  <a:cubicBezTo>
                    <a:pt x="1728" y="2871"/>
                    <a:pt x="2970" y="2515"/>
                    <a:pt x="2970" y="2515"/>
                  </a:cubicBezTo>
                  <a:close/>
                  <a:moveTo>
                    <a:pt x="21600" y="4944"/>
                  </a:moveTo>
                  <a:cubicBezTo>
                    <a:pt x="21600" y="2633"/>
                    <a:pt x="21600" y="2407"/>
                    <a:pt x="21600" y="2407"/>
                  </a:cubicBezTo>
                  <a:cubicBezTo>
                    <a:pt x="21600" y="1555"/>
                    <a:pt x="16765" y="0"/>
                    <a:pt x="10799" y="0"/>
                  </a:cubicBezTo>
                  <a:cubicBezTo>
                    <a:pt x="4835" y="0"/>
                    <a:pt x="0" y="1555"/>
                    <a:pt x="0" y="2407"/>
                  </a:cubicBezTo>
                  <a:cubicBezTo>
                    <a:pt x="0" y="2407"/>
                    <a:pt x="0" y="2633"/>
                    <a:pt x="0" y="4944"/>
                  </a:cubicBezTo>
                  <a:cubicBezTo>
                    <a:pt x="0" y="7255"/>
                    <a:pt x="7476" y="9164"/>
                    <a:pt x="7476" y="10800"/>
                  </a:cubicBezTo>
                  <a:cubicBezTo>
                    <a:pt x="7476" y="12436"/>
                    <a:pt x="0" y="14345"/>
                    <a:pt x="0" y="16656"/>
                  </a:cubicBezTo>
                  <a:cubicBezTo>
                    <a:pt x="0" y="18967"/>
                    <a:pt x="0" y="19193"/>
                    <a:pt x="0" y="19193"/>
                  </a:cubicBezTo>
                  <a:cubicBezTo>
                    <a:pt x="0" y="20045"/>
                    <a:pt x="4835" y="21600"/>
                    <a:pt x="10799" y="21600"/>
                  </a:cubicBezTo>
                  <a:cubicBezTo>
                    <a:pt x="16765" y="21600"/>
                    <a:pt x="21600" y="20045"/>
                    <a:pt x="21600" y="19193"/>
                  </a:cubicBezTo>
                  <a:cubicBezTo>
                    <a:pt x="21600" y="19193"/>
                    <a:pt x="21600" y="18967"/>
                    <a:pt x="21600" y="16656"/>
                  </a:cubicBezTo>
                  <a:cubicBezTo>
                    <a:pt x="21600" y="14345"/>
                    <a:pt x="14122" y="12436"/>
                    <a:pt x="14122" y="10800"/>
                  </a:cubicBezTo>
                  <a:cubicBezTo>
                    <a:pt x="14122" y="9164"/>
                    <a:pt x="21600" y="7255"/>
                    <a:pt x="21600" y="494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29DDE38-9FC4-4DD0-9ED5-24D67C97DBEC}"/>
              </a:ext>
            </a:extLst>
          </p:cNvPr>
          <p:cNvSpPr txBox="1">
            <a:spLocks/>
          </p:cNvSpPr>
          <p:nvPr/>
        </p:nvSpPr>
        <p:spPr>
          <a:xfrm>
            <a:off x="584777" y="2104464"/>
            <a:ext cx="2036887" cy="303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语言理解与表达</a:t>
            </a:r>
            <a:endParaRPr lang="en-AU" sz="1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CF978E2-C375-4736-8604-A69345B4080F}"/>
              </a:ext>
            </a:extLst>
          </p:cNvPr>
          <p:cNvSpPr txBox="1">
            <a:spLocks/>
          </p:cNvSpPr>
          <p:nvPr/>
        </p:nvSpPr>
        <p:spPr>
          <a:xfrm>
            <a:off x="596351" y="2435344"/>
            <a:ext cx="2453869" cy="64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准确地理解把握文字材料内涵的能力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选词填空、片段阅读、逻辑填空、语句表达</a:t>
            </a:r>
            <a:endParaRPr lang="en-US" altLang="zh-CN" sz="1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7D982177-21D0-4DD6-9412-EA9B5352C78B}"/>
              </a:ext>
            </a:extLst>
          </p:cNvPr>
          <p:cNvSpPr txBox="1">
            <a:spLocks/>
          </p:cNvSpPr>
          <p:nvPr/>
        </p:nvSpPr>
        <p:spPr>
          <a:xfrm>
            <a:off x="584777" y="3239002"/>
            <a:ext cx="2036887" cy="303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判断推理</a:t>
            </a:r>
            <a:endParaRPr lang="en-AU" sz="1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16D04ABA-17EB-4785-BF62-DACC326DD9ED}"/>
              </a:ext>
            </a:extLst>
          </p:cNvPr>
          <p:cNvSpPr txBox="1">
            <a:spLocks/>
          </p:cNvSpPr>
          <p:nvPr/>
        </p:nvSpPr>
        <p:spPr>
          <a:xfrm>
            <a:off x="584777" y="3548319"/>
            <a:ext cx="2309650" cy="64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对事物的分析推理能力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逻辑判断、图形推理、类比推理、定义判断</a:t>
            </a:r>
            <a:r>
              <a:rPr lang="en-US" altLang="zh-CN" sz="1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…</a:t>
            </a:r>
            <a:endParaRPr lang="en-AU" altLang="zh-CN" sz="1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D128C436-2D0C-4A6F-839E-83CCF1708AC3}"/>
              </a:ext>
            </a:extLst>
          </p:cNvPr>
          <p:cNvSpPr txBox="1">
            <a:spLocks/>
          </p:cNvSpPr>
          <p:nvPr/>
        </p:nvSpPr>
        <p:spPr>
          <a:xfrm>
            <a:off x="584777" y="4498414"/>
            <a:ext cx="2036887" cy="303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常识判断</a:t>
            </a:r>
            <a:endParaRPr lang="en-AU" sz="1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13D738CD-62E2-4B0B-B2CA-8F603BE9709A}"/>
              </a:ext>
            </a:extLst>
          </p:cNvPr>
          <p:cNvSpPr txBox="1">
            <a:spLocks/>
          </p:cNvSpPr>
          <p:nvPr/>
        </p:nvSpPr>
        <p:spPr>
          <a:xfrm>
            <a:off x="584777" y="4819307"/>
            <a:ext cx="2309650" cy="64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应该知道的基本知识以及运用这些知识分析判断的基本能力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政治、经济、人文、法律、科技等</a:t>
            </a:r>
            <a:endParaRPr lang="en-AU" altLang="zh-CN" sz="1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980300C3-C6AD-46A7-80AD-53F77E98713B}"/>
              </a:ext>
            </a:extLst>
          </p:cNvPr>
          <p:cNvSpPr txBox="1">
            <a:spLocks/>
          </p:cNvSpPr>
          <p:nvPr/>
        </p:nvSpPr>
        <p:spPr>
          <a:xfrm>
            <a:off x="6607367" y="2211152"/>
            <a:ext cx="2043112" cy="303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数量关系</a:t>
            </a:r>
            <a:endParaRPr lang="en-AU" sz="1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F3D9C59-6177-45BD-8AA9-22131C36C7DC}"/>
              </a:ext>
            </a:extLst>
          </p:cNvPr>
          <p:cNvSpPr txBox="1">
            <a:spLocks/>
          </p:cNvSpPr>
          <p:nvPr/>
        </p:nvSpPr>
        <p:spPr>
          <a:xfrm>
            <a:off x="6607367" y="2532043"/>
            <a:ext cx="1893982" cy="64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理解把握事物间量化关系以及解决数量关系问题的能力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数字推理、数学运算、</a:t>
            </a:r>
            <a:endParaRPr lang="en-AU" altLang="zh-CN" sz="1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8D565190-4833-4402-B661-03A2379F0AB1}"/>
              </a:ext>
            </a:extLst>
          </p:cNvPr>
          <p:cNvSpPr txBox="1">
            <a:spLocks/>
          </p:cNvSpPr>
          <p:nvPr/>
        </p:nvSpPr>
        <p:spPr>
          <a:xfrm>
            <a:off x="6607367" y="3785536"/>
            <a:ext cx="2043112" cy="303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资料分析</a:t>
            </a:r>
            <a:endParaRPr lang="en-AU" sz="1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E4411F50-36CF-4C0D-B09E-DB7FCB6C6F6E}"/>
              </a:ext>
            </a:extLst>
          </p:cNvPr>
          <p:cNvSpPr txBox="1">
            <a:spLocks/>
          </p:cNvSpPr>
          <p:nvPr/>
        </p:nvSpPr>
        <p:spPr>
          <a:xfrm>
            <a:off x="6607367" y="4106428"/>
            <a:ext cx="2043112" cy="867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对各种形式的文字、图表等资料的综合理解与分析加工能力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文字资料、图形资料、表格资料、混合资料</a:t>
            </a:r>
            <a:r>
              <a:rPr lang="en-US" altLang="zh-CN" sz="12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……</a:t>
            </a:r>
            <a:endParaRPr lang="en-AU" altLang="zh-CN" sz="1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  <p:bldP spid="41" grpId="0" build="p"/>
      <p:bldP spid="42" grpId="0" build="p"/>
      <p:bldP spid="43" grpId="0" build="p"/>
      <p:bldP spid="44" grpId="0" build="p"/>
      <p:bldP spid="45" grpId="0" build="p"/>
      <p:bldP spid="46" grpId="0" build="p"/>
      <p:bldP spid="47" grpId="0" build="p"/>
      <p:bldP spid="4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56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关于行测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EA8AD3-DFC6-464C-B6D7-E344C6F89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93" y="1075518"/>
            <a:ext cx="7125317" cy="22480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48E49CF-6298-4E17-8562-B42FD2ADE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893" y="3616950"/>
            <a:ext cx="7268901" cy="21935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FC9455-177F-426E-B59E-3AB4E9F0BAF6}"/>
              </a:ext>
            </a:extLst>
          </p:cNvPr>
          <p:cNvSpPr txBox="1"/>
          <p:nvPr/>
        </p:nvSpPr>
        <p:spPr>
          <a:xfrm>
            <a:off x="413559" y="1706808"/>
            <a:ext cx="393404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数量关系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9E7B450-ADA2-4A8F-A4A3-88E20E8682BD}"/>
              </a:ext>
            </a:extLst>
          </p:cNvPr>
          <p:cNvSpPr txBox="1"/>
          <p:nvPr/>
        </p:nvSpPr>
        <p:spPr>
          <a:xfrm>
            <a:off x="436636" y="4232752"/>
            <a:ext cx="393404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常识判断</a:t>
            </a:r>
          </a:p>
        </p:txBody>
      </p:sp>
    </p:spTree>
    <p:extLst>
      <p:ext uri="{BB962C8B-B14F-4D97-AF65-F5344CB8AC3E}">
        <p14:creationId xmlns:p14="http://schemas.microsoft.com/office/powerpoint/2010/main" val="75406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56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关于行测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804A30-EA58-4BEE-A318-AA8213DA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36" y="1093968"/>
            <a:ext cx="7674005" cy="51439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DB1D9B7-D281-4AB6-92BF-816F2A87F483}"/>
              </a:ext>
            </a:extLst>
          </p:cNvPr>
          <p:cNvSpPr txBox="1"/>
          <p:nvPr/>
        </p:nvSpPr>
        <p:spPr>
          <a:xfrm>
            <a:off x="1329799" y="1093968"/>
            <a:ext cx="114758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资料分析</a:t>
            </a:r>
          </a:p>
        </p:txBody>
      </p:sp>
    </p:spTree>
    <p:extLst>
      <p:ext uri="{BB962C8B-B14F-4D97-AF65-F5344CB8AC3E}">
        <p14:creationId xmlns:p14="http://schemas.microsoft.com/office/powerpoint/2010/main" val="82130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7933" y="877789"/>
            <a:ext cx="3261981" cy="5143501"/>
          </a:xfrm>
          <a:prstGeom prst="rect">
            <a:avLst/>
          </a:prstGeo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56243" y="2708922"/>
            <a:ext cx="3838047" cy="1266431"/>
            <a:chOff x="2678168" y="1809376"/>
            <a:chExt cx="3838047" cy="1266430"/>
          </a:xfrm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3034977" y="2132907"/>
              <a:ext cx="326198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互联网公司秋招</a:t>
              </a: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356242" y="1124745"/>
            <a:ext cx="14845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GB" altLang="zh-CN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16018" y="3917582"/>
            <a:ext cx="4029115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整体流程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简历制作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信息渠道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笔试环节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面试环节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谈薪环节</a:t>
            </a:r>
            <a:endParaRPr lang="en-US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5CF12B-9E71-4241-8C42-8D705F8045CB}"/>
              </a:ext>
            </a:extLst>
          </p:cNvPr>
          <p:cNvSpPr txBox="1"/>
          <p:nvPr/>
        </p:nvSpPr>
        <p:spPr>
          <a:xfrm>
            <a:off x="241491" y="6482993"/>
            <a:ext cx="34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6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6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6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45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关于行测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49ACEB-C727-4A1F-A2D5-E5572989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75" y="972976"/>
            <a:ext cx="7910245" cy="53192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51CB08-33D7-437A-B356-9288954DCEC8}"/>
              </a:ext>
            </a:extLst>
          </p:cNvPr>
          <p:cNvSpPr txBox="1"/>
          <p:nvPr/>
        </p:nvSpPr>
        <p:spPr>
          <a:xfrm>
            <a:off x="511174" y="1113590"/>
            <a:ext cx="450504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图形推理</a:t>
            </a:r>
          </a:p>
        </p:txBody>
      </p:sp>
    </p:spTree>
    <p:extLst>
      <p:ext uri="{BB962C8B-B14F-4D97-AF65-F5344CB8AC3E}">
        <p14:creationId xmlns:p14="http://schemas.microsoft.com/office/powerpoint/2010/main" val="3277374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48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关于行测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36AF666-3AA0-4CDF-BDD3-D4F5E83FB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84" y="1604313"/>
            <a:ext cx="8472631" cy="370677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39E5930-D9A4-486D-BF45-4FAE7E069ED2}"/>
              </a:ext>
            </a:extLst>
          </p:cNvPr>
          <p:cNvSpPr txBox="1"/>
          <p:nvPr/>
        </p:nvSpPr>
        <p:spPr>
          <a:xfrm>
            <a:off x="413559" y="1177579"/>
            <a:ext cx="179784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语言理解与表达</a:t>
            </a:r>
          </a:p>
        </p:txBody>
      </p:sp>
    </p:spTree>
    <p:extLst>
      <p:ext uri="{BB962C8B-B14F-4D97-AF65-F5344CB8AC3E}">
        <p14:creationId xmlns:p14="http://schemas.microsoft.com/office/powerpoint/2010/main" val="564841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52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关于申论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0850BF83-934E-44E2-9B3D-7CC932B6E2B0}"/>
              </a:ext>
            </a:extLst>
          </p:cNvPr>
          <p:cNvGrpSpPr/>
          <p:nvPr/>
        </p:nvGrpSpPr>
        <p:grpSpPr>
          <a:xfrm>
            <a:off x="941474" y="3429000"/>
            <a:ext cx="1499537" cy="1872205"/>
            <a:chOff x="2016001" y="3888804"/>
            <a:chExt cx="1771538" cy="2016224"/>
          </a:xfrm>
        </p:grpSpPr>
        <p:sp>
          <p:nvSpPr>
            <p:cNvPr id="197" name="圆角矩形 41">
              <a:extLst>
                <a:ext uri="{FF2B5EF4-FFF2-40B4-BE49-F238E27FC236}">
                  <a16:creationId xmlns:a16="http://schemas.microsoft.com/office/drawing/2014/main" id="{5F36644F-B5B9-4CB7-9D4D-7778C714ED37}"/>
                </a:ext>
              </a:extLst>
            </p:cNvPr>
            <p:cNvSpPr/>
            <p:nvPr/>
          </p:nvSpPr>
          <p:spPr>
            <a:xfrm>
              <a:off x="2016001" y="3888804"/>
              <a:ext cx="1771538" cy="20162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7"/>
            </a:p>
          </p:txBody>
        </p: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A4C693CE-6A27-4711-9E1A-D20C4AF5747C}"/>
                </a:ext>
              </a:extLst>
            </p:cNvPr>
            <p:cNvGrpSpPr/>
            <p:nvPr/>
          </p:nvGrpSpPr>
          <p:grpSpPr>
            <a:xfrm>
              <a:off x="2103293" y="4003406"/>
              <a:ext cx="1640237" cy="1473241"/>
              <a:chOff x="808455" y="1224549"/>
              <a:chExt cx="1230338" cy="1104673"/>
            </a:xfrm>
          </p:grpSpPr>
          <p:sp>
            <p:nvSpPr>
              <p:cNvPr id="199" name="TextBox 46">
                <a:extLst>
                  <a:ext uri="{FF2B5EF4-FFF2-40B4-BE49-F238E27FC236}">
                    <a16:creationId xmlns:a16="http://schemas.microsoft.com/office/drawing/2014/main" id="{EF2F7FF5-1454-4CB8-A3C6-3C14D9C291C2}"/>
                  </a:ext>
                </a:extLst>
              </p:cNvPr>
              <p:cNvSpPr txBox="1"/>
              <p:nvPr/>
            </p:nvSpPr>
            <p:spPr>
              <a:xfrm>
                <a:off x="808455" y="1524297"/>
                <a:ext cx="1230338" cy="804925"/>
              </a:xfrm>
              <a:prstGeom prst="rect">
                <a:avLst/>
              </a:prstGeom>
              <a:noFill/>
            </p:spPr>
            <p:txBody>
              <a:bodyPr wrap="square" lIns="59366" tIns="29683" rIns="59366" bIns="29683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用大约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150-200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字的篇幅，概括资料中所反映的主要内容或主要问题等</a:t>
                </a:r>
              </a:p>
            </p:txBody>
          </p:sp>
          <p:sp>
            <p:nvSpPr>
              <p:cNvPr id="200" name="TextBox 49">
                <a:extLst>
                  <a:ext uri="{FF2B5EF4-FFF2-40B4-BE49-F238E27FC236}">
                    <a16:creationId xmlns:a16="http://schemas.microsoft.com/office/drawing/2014/main" id="{A298AD78-08CB-477D-BE96-B9894E799E70}"/>
                  </a:ext>
                </a:extLst>
              </p:cNvPr>
              <p:cNvSpPr txBox="1"/>
              <p:nvPr/>
            </p:nvSpPr>
            <p:spPr>
              <a:xfrm>
                <a:off x="925902" y="1224549"/>
                <a:ext cx="1008112" cy="263133"/>
              </a:xfrm>
              <a:prstGeom prst="rect">
                <a:avLst/>
              </a:prstGeom>
              <a:noFill/>
            </p:spPr>
            <p:txBody>
              <a:bodyPr wrap="square" lIns="59366" tIns="0" rIns="59366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华文黑体" pitchFamily="2" charset="-122"/>
                  </a:rPr>
                  <a:t>归纳概括</a:t>
                </a:r>
              </a:p>
            </p:txBody>
          </p:sp>
        </p:grp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63BC7A2B-EFD8-4AA4-ADA1-AFBCA3674DB0}"/>
              </a:ext>
            </a:extLst>
          </p:cNvPr>
          <p:cNvGrpSpPr/>
          <p:nvPr/>
        </p:nvGrpSpPr>
        <p:grpSpPr>
          <a:xfrm>
            <a:off x="3028158" y="3439080"/>
            <a:ext cx="1530844" cy="1862125"/>
            <a:chOff x="4705273" y="3888804"/>
            <a:chExt cx="1771538" cy="2016224"/>
          </a:xfrm>
        </p:grpSpPr>
        <p:sp>
          <p:nvSpPr>
            <p:cNvPr id="202" name="圆角矩形 42">
              <a:extLst>
                <a:ext uri="{FF2B5EF4-FFF2-40B4-BE49-F238E27FC236}">
                  <a16:creationId xmlns:a16="http://schemas.microsoft.com/office/drawing/2014/main" id="{105F6D77-F214-4502-8347-B1E93BDF3B21}"/>
                </a:ext>
              </a:extLst>
            </p:cNvPr>
            <p:cNvSpPr/>
            <p:nvPr/>
          </p:nvSpPr>
          <p:spPr>
            <a:xfrm>
              <a:off x="4705273" y="3888804"/>
              <a:ext cx="1771538" cy="20162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7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7707FBC0-8D43-4837-ABD5-71EEA580A2E2}"/>
                </a:ext>
              </a:extLst>
            </p:cNvPr>
            <p:cNvGrpSpPr/>
            <p:nvPr/>
          </p:nvGrpSpPr>
          <p:grpSpPr>
            <a:xfrm>
              <a:off x="4781358" y="3993530"/>
              <a:ext cx="1640237" cy="1748853"/>
              <a:chOff x="808455" y="1217150"/>
              <a:chExt cx="1230338" cy="1311338"/>
            </a:xfrm>
          </p:grpSpPr>
          <p:sp>
            <p:nvSpPr>
              <p:cNvPr id="204" name="TextBox 51">
                <a:extLst>
                  <a:ext uri="{FF2B5EF4-FFF2-40B4-BE49-F238E27FC236}">
                    <a16:creationId xmlns:a16="http://schemas.microsoft.com/office/drawing/2014/main" id="{F7CC491A-93D8-4A68-B49F-882FF9B4FC0A}"/>
                  </a:ext>
                </a:extLst>
              </p:cNvPr>
              <p:cNvSpPr txBox="1"/>
              <p:nvPr/>
            </p:nvSpPr>
            <p:spPr>
              <a:xfrm>
                <a:off x="808455" y="1524297"/>
                <a:ext cx="1230338" cy="1004191"/>
              </a:xfrm>
              <a:prstGeom prst="rect">
                <a:avLst/>
              </a:prstGeom>
              <a:noFill/>
            </p:spPr>
            <p:txBody>
              <a:bodyPr wrap="square" lIns="59366" tIns="29683" rIns="59366" bIns="29683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用大约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200-300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字的篇幅，对材料中的相关问题表达自己的观点，并简要说明理由</a:t>
                </a:r>
              </a:p>
            </p:txBody>
          </p:sp>
          <p:sp>
            <p:nvSpPr>
              <p:cNvPr id="205" name="TextBox 52">
                <a:extLst>
                  <a:ext uri="{FF2B5EF4-FFF2-40B4-BE49-F238E27FC236}">
                    <a16:creationId xmlns:a16="http://schemas.microsoft.com/office/drawing/2014/main" id="{BA1F3373-1E56-4CAC-BF45-B36E14F44ACA}"/>
                  </a:ext>
                </a:extLst>
              </p:cNvPr>
              <p:cNvSpPr txBox="1"/>
              <p:nvPr/>
            </p:nvSpPr>
            <p:spPr>
              <a:xfrm>
                <a:off x="937427" y="1217150"/>
                <a:ext cx="1008112" cy="264557"/>
              </a:xfrm>
              <a:prstGeom prst="rect">
                <a:avLst/>
              </a:prstGeom>
              <a:noFill/>
            </p:spPr>
            <p:txBody>
              <a:bodyPr wrap="square" lIns="59366" tIns="0" rIns="59366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综合分析</a:t>
                </a:r>
              </a:p>
            </p:txBody>
          </p:sp>
        </p:grp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92A3261F-25B1-4A00-9C03-566F92CCCA48}"/>
              </a:ext>
            </a:extLst>
          </p:cNvPr>
          <p:cNvGrpSpPr/>
          <p:nvPr/>
        </p:nvGrpSpPr>
        <p:grpSpPr>
          <a:xfrm>
            <a:off x="5029534" y="3439080"/>
            <a:ext cx="1530844" cy="1862125"/>
            <a:chOff x="7440370" y="3888804"/>
            <a:chExt cx="1771538" cy="2016224"/>
          </a:xfrm>
        </p:grpSpPr>
        <p:sp>
          <p:nvSpPr>
            <p:cNvPr id="207" name="圆角矩形 43">
              <a:extLst>
                <a:ext uri="{FF2B5EF4-FFF2-40B4-BE49-F238E27FC236}">
                  <a16:creationId xmlns:a16="http://schemas.microsoft.com/office/drawing/2014/main" id="{F002D35E-A4C8-48B8-96C5-9625BF966C53}"/>
                </a:ext>
              </a:extLst>
            </p:cNvPr>
            <p:cNvSpPr/>
            <p:nvPr/>
          </p:nvSpPr>
          <p:spPr>
            <a:xfrm>
              <a:off x="7440370" y="3888804"/>
              <a:ext cx="1771538" cy="20162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7"/>
            </a:p>
          </p:txBody>
        </p: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2556014F-84BA-485A-B1FB-B0A8C3FC7427}"/>
                </a:ext>
              </a:extLst>
            </p:cNvPr>
            <p:cNvGrpSpPr/>
            <p:nvPr/>
          </p:nvGrpSpPr>
          <p:grpSpPr>
            <a:xfrm>
              <a:off x="7506020" y="3993110"/>
              <a:ext cx="1640237" cy="1493163"/>
              <a:chOff x="808455" y="1216831"/>
              <a:chExt cx="1230338" cy="1119612"/>
            </a:xfrm>
          </p:grpSpPr>
          <p:sp>
            <p:nvSpPr>
              <p:cNvPr id="209" name="TextBox 54">
                <a:extLst>
                  <a:ext uri="{FF2B5EF4-FFF2-40B4-BE49-F238E27FC236}">
                    <a16:creationId xmlns:a16="http://schemas.microsoft.com/office/drawing/2014/main" id="{D7F243CF-AFAF-44E7-B2F4-626E972E046D}"/>
                  </a:ext>
                </a:extLst>
              </p:cNvPr>
              <p:cNvSpPr txBox="1"/>
              <p:nvPr/>
            </p:nvSpPr>
            <p:spPr>
              <a:xfrm>
                <a:off x="808455" y="1524297"/>
                <a:ext cx="1230338" cy="812146"/>
              </a:xfrm>
              <a:prstGeom prst="rect">
                <a:avLst/>
              </a:prstGeom>
              <a:noFill/>
            </p:spPr>
            <p:txBody>
              <a:bodyPr wrap="square" lIns="59366" tIns="29683" rIns="59366" bIns="29683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用大约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200-400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字的篇幅，对材料反映的问题提出对策建议</a:t>
                </a:r>
              </a:p>
            </p:txBody>
          </p:sp>
          <p:sp>
            <p:nvSpPr>
              <p:cNvPr id="210" name="TextBox 55">
                <a:extLst>
                  <a:ext uri="{FF2B5EF4-FFF2-40B4-BE49-F238E27FC236}">
                    <a16:creationId xmlns:a16="http://schemas.microsoft.com/office/drawing/2014/main" id="{C5FC13E0-4516-4C29-B244-B42926CF04CF}"/>
                  </a:ext>
                </a:extLst>
              </p:cNvPr>
              <p:cNvSpPr txBox="1"/>
              <p:nvPr/>
            </p:nvSpPr>
            <p:spPr>
              <a:xfrm>
                <a:off x="940541" y="1216831"/>
                <a:ext cx="1008112" cy="264557"/>
              </a:xfrm>
              <a:prstGeom prst="rect">
                <a:avLst/>
              </a:prstGeom>
              <a:noFill/>
            </p:spPr>
            <p:txBody>
              <a:bodyPr wrap="square" lIns="59366" tIns="0" rIns="59366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提出对策</a:t>
                </a:r>
              </a:p>
            </p:txBody>
          </p:sp>
        </p:grp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25A142DC-F7D7-42CF-A052-7DF4890AC675}"/>
              </a:ext>
            </a:extLst>
          </p:cNvPr>
          <p:cNvGrpSpPr/>
          <p:nvPr/>
        </p:nvGrpSpPr>
        <p:grpSpPr>
          <a:xfrm>
            <a:off x="7034422" y="3439080"/>
            <a:ext cx="1530844" cy="1862125"/>
            <a:chOff x="9995252" y="3888804"/>
            <a:chExt cx="1771538" cy="2016224"/>
          </a:xfrm>
        </p:grpSpPr>
        <p:sp>
          <p:nvSpPr>
            <p:cNvPr id="212" name="圆角矩形 44">
              <a:extLst>
                <a:ext uri="{FF2B5EF4-FFF2-40B4-BE49-F238E27FC236}">
                  <a16:creationId xmlns:a16="http://schemas.microsoft.com/office/drawing/2014/main" id="{D0BAC61C-09D4-4EFD-A464-F1A9F6CCF3D9}"/>
                </a:ext>
              </a:extLst>
            </p:cNvPr>
            <p:cNvSpPr/>
            <p:nvPr/>
          </p:nvSpPr>
          <p:spPr>
            <a:xfrm>
              <a:off x="9995252" y="3888804"/>
              <a:ext cx="1771538" cy="20162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7"/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04090D0B-FE6A-47B3-93E0-FED980BC28E2}"/>
                </a:ext>
              </a:extLst>
            </p:cNvPr>
            <p:cNvGrpSpPr/>
            <p:nvPr/>
          </p:nvGrpSpPr>
          <p:grpSpPr>
            <a:xfrm>
              <a:off x="10060902" y="3995139"/>
              <a:ext cx="1640237" cy="1747243"/>
              <a:chOff x="808455" y="1218355"/>
              <a:chExt cx="1230338" cy="1310130"/>
            </a:xfrm>
          </p:grpSpPr>
          <p:sp>
            <p:nvSpPr>
              <p:cNvPr id="214" name="TextBox 58">
                <a:extLst>
                  <a:ext uri="{FF2B5EF4-FFF2-40B4-BE49-F238E27FC236}">
                    <a16:creationId xmlns:a16="http://schemas.microsoft.com/office/drawing/2014/main" id="{20080CBA-8CE9-439B-A355-0C853F0D6B07}"/>
                  </a:ext>
                </a:extLst>
              </p:cNvPr>
              <p:cNvSpPr txBox="1"/>
              <p:nvPr/>
            </p:nvSpPr>
            <p:spPr>
              <a:xfrm>
                <a:off x="808455" y="1524297"/>
                <a:ext cx="1230338" cy="1004188"/>
              </a:xfrm>
              <a:prstGeom prst="rect">
                <a:avLst/>
              </a:prstGeom>
              <a:noFill/>
            </p:spPr>
            <p:txBody>
              <a:bodyPr wrap="square" lIns="59366" tIns="29683" rIns="59366" bIns="29683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针对提出的对策建议或针对材料所反映的问题，写一篇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1000-1200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字的议论文</a:t>
                </a:r>
              </a:p>
            </p:txBody>
          </p:sp>
          <p:sp>
            <p:nvSpPr>
              <p:cNvPr id="215" name="TextBox 59">
                <a:extLst>
                  <a:ext uri="{FF2B5EF4-FFF2-40B4-BE49-F238E27FC236}">
                    <a16:creationId xmlns:a16="http://schemas.microsoft.com/office/drawing/2014/main" id="{B57BF696-7ECD-4576-A4CF-ACD670A9C00C}"/>
                  </a:ext>
                </a:extLst>
              </p:cNvPr>
              <p:cNvSpPr txBox="1"/>
              <p:nvPr/>
            </p:nvSpPr>
            <p:spPr>
              <a:xfrm>
                <a:off x="931303" y="1218355"/>
                <a:ext cx="1008112" cy="264557"/>
              </a:xfrm>
              <a:prstGeom prst="rect">
                <a:avLst/>
              </a:prstGeom>
              <a:noFill/>
            </p:spPr>
            <p:txBody>
              <a:bodyPr wrap="square" lIns="59366" tIns="0" rIns="59366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申明论述</a:t>
                </a:r>
              </a:p>
            </p:txBody>
          </p:sp>
        </p:grp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794502E8-A2AB-4AAE-919A-2664837408D0}"/>
              </a:ext>
            </a:extLst>
          </p:cNvPr>
          <p:cNvGrpSpPr/>
          <p:nvPr/>
        </p:nvGrpSpPr>
        <p:grpSpPr>
          <a:xfrm>
            <a:off x="1005106" y="1826826"/>
            <a:ext cx="1435905" cy="1355887"/>
            <a:chOff x="2127615" y="1872580"/>
            <a:chExt cx="1686798" cy="1687408"/>
          </a:xfrm>
        </p:grpSpPr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176CA6C0-7C60-453E-B597-059A318DA725}"/>
                </a:ext>
              </a:extLst>
            </p:cNvPr>
            <p:cNvGrpSpPr/>
            <p:nvPr/>
          </p:nvGrpSpPr>
          <p:grpSpPr>
            <a:xfrm>
              <a:off x="2127615" y="1872580"/>
              <a:ext cx="1686798" cy="1687408"/>
              <a:chOff x="4345444" y="2542859"/>
              <a:chExt cx="1810550" cy="1811205"/>
            </a:xfrm>
          </p:grpSpPr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7DEDBBEE-EA80-41B3-BFB2-85F6EC1DD3A9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23" name="同心圆 8">
                  <a:extLst>
                    <a:ext uri="{FF2B5EF4-FFF2-40B4-BE49-F238E27FC236}">
                      <a16:creationId xmlns:a16="http://schemas.microsoft.com/office/drawing/2014/main" id="{FF4BEAB5-A693-4EC1-B341-C046C39922D5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D4658F1A-48DE-4283-BD45-BD972281D634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7"/>
                </a:p>
              </p:txBody>
            </p:sp>
          </p:grp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6A77F156-5060-432E-8B51-D9D4F4995D45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066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7"/>
              </a:p>
            </p:txBody>
          </p:sp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35A54556-5074-4640-A690-BF10FAB32AFF}"/>
                </a:ext>
              </a:extLst>
            </p:cNvPr>
            <p:cNvGrpSpPr/>
            <p:nvPr/>
          </p:nvGrpSpPr>
          <p:grpSpPr>
            <a:xfrm>
              <a:off x="2656089" y="2395063"/>
              <a:ext cx="584048" cy="589248"/>
              <a:chOff x="2885248" y="1508265"/>
              <a:chExt cx="391152" cy="394635"/>
            </a:xfrm>
          </p:grpSpPr>
          <p:sp>
            <p:nvSpPr>
              <p:cNvPr id="219" name="Freeform 42">
                <a:extLst>
                  <a:ext uri="{FF2B5EF4-FFF2-40B4-BE49-F238E27FC236}">
                    <a16:creationId xmlns:a16="http://schemas.microsoft.com/office/drawing/2014/main" id="{A2C65E10-156D-4D6D-8C2A-3394501655CF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2885248" y="1508265"/>
                <a:ext cx="391152" cy="394635"/>
              </a:xfrm>
              <a:custGeom>
                <a:avLst/>
                <a:gdLst>
                  <a:gd name="T0" fmla="*/ 199251 w 121"/>
                  <a:gd name="T1" fmla="*/ 0 h 121"/>
                  <a:gd name="T2" fmla="*/ 0 w 121"/>
                  <a:gd name="T3" fmla="*/ 203829 h 121"/>
                  <a:gd name="T4" fmla="*/ 199251 w 121"/>
                  <a:gd name="T5" fmla="*/ 404317 h 121"/>
                  <a:gd name="T6" fmla="*/ 401822 w 121"/>
                  <a:gd name="T7" fmla="*/ 203829 h 121"/>
                  <a:gd name="T8" fmla="*/ 199251 w 121"/>
                  <a:gd name="T9" fmla="*/ 0 h 121"/>
                  <a:gd name="T10" fmla="*/ 199251 w 121"/>
                  <a:gd name="T11" fmla="*/ 370902 h 121"/>
                  <a:gd name="T12" fmla="*/ 33208 w 121"/>
                  <a:gd name="T13" fmla="*/ 203829 h 121"/>
                  <a:gd name="T14" fmla="*/ 199251 w 121"/>
                  <a:gd name="T15" fmla="*/ 33415 h 121"/>
                  <a:gd name="T16" fmla="*/ 368614 w 121"/>
                  <a:gd name="T17" fmla="*/ 203829 h 121"/>
                  <a:gd name="T18" fmla="*/ 199251 w 121"/>
                  <a:gd name="T19" fmla="*/ 370902 h 1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1"/>
                  <a:gd name="T31" fmla="*/ 0 h 121"/>
                  <a:gd name="T32" fmla="*/ 121 w 121"/>
                  <a:gd name="T33" fmla="*/ 121 h 1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1" h="121">
                    <a:moveTo>
                      <a:pt x="60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ubicBezTo>
                      <a:pt x="121" y="27"/>
                      <a:pt x="94" y="0"/>
                      <a:pt x="60" y="0"/>
                    </a:cubicBezTo>
                    <a:close/>
                    <a:moveTo>
                      <a:pt x="60" y="111"/>
                    </a:moveTo>
                    <a:cubicBezTo>
                      <a:pt x="32" y="111"/>
                      <a:pt x="10" y="89"/>
                      <a:pt x="10" y="61"/>
                    </a:cubicBezTo>
                    <a:cubicBezTo>
                      <a:pt x="10" y="33"/>
                      <a:pt x="32" y="10"/>
                      <a:pt x="60" y="10"/>
                    </a:cubicBezTo>
                    <a:cubicBezTo>
                      <a:pt x="88" y="10"/>
                      <a:pt x="111" y="33"/>
                      <a:pt x="111" y="61"/>
                    </a:cubicBezTo>
                    <a:cubicBezTo>
                      <a:pt x="111" y="89"/>
                      <a:pt x="88" y="111"/>
                      <a:pt x="60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20" name="Freeform 43">
                <a:extLst>
                  <a:ext uri="{FF2B5EF4-FFF2-40B4-BE49-F238E27FC236}">
                    <a16:creationId xmlns:a16="http://schemas.microsoft.com/office/drawing/2014/main" id="{1C8EAE89-9BDF-4005-8B13-FF14AF1A6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718" y="1603270"/>
                <a:ext cx="136053" cy="194881"/>
              </a:xfrm>
              <a:custGeom>
                <a:avLst/>
                <a:gdLst>
                  <a:gd name="T0" fmla="*/ 139764 w 42"/>
                  <a:gd name="T1" fmla="*/ 199662 h 60"/>
                  <a:gd name="T2" fmla="*/ 139764 w 42"/>
                  <a:gd name="T3" fmla="*/ 0 h 60"/>
                  <a:gd name="T4" fmla="*/ 0 w 42"/>
                  <a:gd name="T5" fmla="*/ 139763 h 60"/>
                  <a:gd name="T6" fmla="*/ 139764 w 42"/>
                  <a:gd name="T7" fmla="*/ 199662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"/>
                  <a:gd name="T13" fmla="*/ 0 h 60"/>
                  <a:gd name="T14" fmla="*/ 42 w 4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" h="60">
                    <a:moveTo>
                      <a:pt x="42" y="6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9" y="42"/>
                      <a:pt x="42" y="60"/>
                      <a:pt x="42" y="6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1EDD681D-E7B7-477B-BFFF-A75A4C2A33DB}"/>
              </a:ext>
            </a:extLst>
          </p:cNvPr>
          <p:cNvGrpSpPr/>
          <p:nvPr/>
        </p:nvGrpSpPr>
        <p:grpSpPr>
          <a:xfrm>
            <a:off x="3099562" y="1826826"/>
            <a:ext cx="1433084" cy="1355887"/>
            <a:chOff x="4781914" y="1872580"/>
            <a:chExt cx="1686798" cy="1687408"/>
          </a:xfrm>
        </p:grpSpPr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67DB9C43-27AD-44AB-AF57-3292DE7B0BB9}"/>
                </a:ext>
              </a:extLst>
            </p:cNvPr>
            <p:cNvGrpSpPr/>
            <p:nvPr/>
          </p:nvGrpSpPr>
          <p:grpSpPr>
            <a:xfrm>
              <a:off x="4781914" y="1872580"/>
              <a:ext cx="1686798" cy="1687408"/>
              <a:chOff x="4345444" y="2542859"/>
              <a:chExt cx="1810550" cy="1811205"/>
            </a:xfrm>
          </p:grpSpPr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2C1700CD-13D5-4225-972A-B60C335F0643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41" name="同心圆 16">
                  <a:extLst>
                    <a:ext uri="{FF2B5EF4-FFF2-40B4-BE49-F238E27FC236}">
                      <a16:creationId xmlns:a16="http://schemas.microsoft.com/office/drawing/2014/main" id="{E92C09F2-0DE6-48CE-982F-720F9FE0FF64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椭圆 241">
                  <a:extLst>
                    <a:ext uri="{FF2B5EF4-FFF2-40B4-BE49-F238E27FC236}">
                      <a16:creationId xmlns:a16="http://schemas.microsoft.com/office/drawing/2014/main" id="{FFC45CB5-155E-47D5-8C45-66A8142A9A0F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7"/>
                </a:p>
              </p:txBody>
            </p:sp>
          </p:grpSp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C2F5633B-8807-4D35-8B6A-8F5023FEA79A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7"/>
              </a:p>
            </p:txBody>
          </p:sp>
        </p:grp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1BFD87FE-8A2B-4CDF-B4EB-A5B9385273E9}"/>
                </a:ext>
              </a:extLst>
            </p:cNvPr>
            <p:cNvGrpSpPr/>
            <p:nvPr/>
          </p:nvGrpSpPr>
          <p:grpSpPr>
            <a:xfrm>
              <a:off x="5335816" y="2401324"/>
              <a:ext cx="711677" cy="620265"/>
              <a:chOff x="5263769" y="1554660"/>
              <a:chExt cx="379547" cy="330796"/>
            </a:xfrm>
          </p:grpSpPr>
          <p:sp>
            <p:nvSpPr>
              <p:cNvPr id="228" name="Freeform 110">
                <a:extLst>
                  <a:ext uri="{FF2B5EF4-FFF2-40B4-BE49-F238E27FC236}">
                    <a16:creationId xmlns:a16="http://schemas.microsoft.com/office/drawing/2014/main" id="{467081F9-A1A7-4CF6-B317-F25A1B854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800" y="1654385"/>
                <a:ext cx="99754" cy="99726"/>
              </a:xfrm>
              <a:custGeom>
                <a:avLst/>
                <a:gdLst>
                  <a:gd name="T0" fmla="*/ 0 w 41"/>
                  <a:gd name="T1" fmla="*/ 97336 h 41"/>
                  <a:gd name="T2" fmla="*/ 7487 w 41"/>
                  <a:gd name="T3" fmla="*/ 102328 h 41"/>
                  <a:gd name="T4" fmla="*/ 102328 w 41"/>
                  <a:gd name="T5" fmla="*/ 7487 h 41"/>
                  <a:gd name="T6" fmla="*/ 97336 w 41"/>
                  <a:gd name="T7" fmla="*/ 0 h 41"/>
                  <a:gd name="T8" fmla="*/ 0 w 41"/>
                  <a:gd name="T9" fmla="*/ 97336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41"/>
                  <a:gd name="T17" fmla="*/ 41 w 41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29" name="Freeform 111">
                <a:extLst>
                  <a:ext uri="{FF2B5EF4-FFF2-40B4-BE49-F238E27FC236}">
                    <a16:creationId xmlns:a16="http://schemas.microsoft.com/office/drawing/2014/main" id="{8F6E536F-5F13-4C14-87CC-4F7916B71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4902" y="1627629"/>
                <a:ext cx="107051" cy="111887"/>
              </a:xfrm>
              <a:custGeom>
                <a:avLst/>
                <a:gdLst>
                  <a:gd name="T0" fmla="*/ 92344 w 44"/>
                  <a:gd name="T1" fmla="*/ 0 h 46"/>
                  <a:gd name="T2" fmla="*/ 0 w 44"/>
                  <a:gd name="T3" fmla="*/ 97336 h 46"/>
                  <a:gd name="T4" fmla="*/ 14975 w 44"/>
                  <a:gd name="T5" fmla="*/ 114806 h 46"/>
                  <a:gd name="T6" fmla="*/ 109814 w 44"/>
                  <a:gd name="T7" fmla="*/ 19966 h 46"/>
                  <a:gd name="T8" fmla="*/ 92344 w 44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46"/>
                  <a:gd name="T17" fmla="*/ 44 w 44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0" name="Freeform 112">
                <a:extLst>
                  <a:ext uri="{FF2B5EF4-FFF2-40B4-BE49-F238E27FC236}">
                    <a16:creationId xmlns:a16="http://schemas.microsoft.com/office/drawing/2014/main" id="{7DE4F981-6524-4FD4-9974-6344B4181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5438" y="1613035"/>
                <a:ext cx="102186" cy="102158"/>
              </a:xfrm>
              <a:custGeom>
                <a:avLst/>
                <a:gdLst>
                  <a:gd name="T0" fmla="*/ 0 w 42"/>
                  <a:gd name="T1" fmla="*/ 94840 h 42"/>
                  <a:gd name="T2" fmla="*/ 9983 w 42"/>
                  <a:gd name="T3" fmla="*/ 104823 h 42"/>
                  <a:gd name="T4" fmla="*/ 104823 w 42"/>
                  <a:gd name="T5" fmla="*/ 9983 h 42"/>
                  <a:gd name="T6" fmla="*/ 94840 w 42"/>
                  <a:gd name="T7" fmla="*/ 0 h 42"/>
                  <a:gd name="T8" fmla="*/ 0 w 42"/>
                  <a:gd name="T9" fmla="*/ 9484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42"/>
                  <a:gd name="T17" fmla="*/ 42 w 42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1" name="Freeform 113">
                <a:extLst>
                  <a:ext uri="{FF2B5EF4-FFF2-40B4-BE49-F238E27FC236}">
                    <a16:creationId xmlns:a16="http://schemas.microsoft.com/office/drawing/2014/main" id="{22144CBA-72AC-4B3A-ABDA-7B498EA4F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8676" y="1712761"/>
                <a:ext cx="68124" cy="68105"/>
              </a:xfrm>
              <a:custGeom>
                <a:avLst/>
                <a:gdLst>
                  <a:gd name="T0" fmla="*/ 69882 w 28"/>
                  <a:gd name="T1" fmla="*/ 49916 h 28"/>
                  <a:gd name="T2" fmla="*/ 19966 w 28"/>
                  <a:gd name="T3" fmla="*/ 0 h 28"/>
                  <a:gd name="T4" fmla="*/ 0 w 28"/>
                  <a:gd name="T5" fmla="*/ 49916 h 28"/>
                  <a:gd name="T6" fmla="*/ 22462 w 28"/>
                  <a:gd name="T7" fmla="*/ 69882 h 28"/>
                  <a:gd name="T8" fmla="*/ 69882 w 28"/>
                  <a:gd name="T9" fmla="*/ 49916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8"/>
                  <a:gd name="T17" fmla="*/ 28 w 2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2" name="Freeform 114">
                <a:extLst>
                  <a:ext uri="{FF2B5EF4-FFF2-40B4-BE49-F238E27FC236}">
                    <a16:creationId xmlns:a16="http://schemas.microsoft.com/office/drawing/2014/main" id="{D0F5EECD-4EA6-4D36-AA8A-A259D6A59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1645" y="1768704"/>
                <a:ext cx="34062" cy="31621"/>
              </a:xfrm>
              <a:custGeom>
                <a:avLst/>
                <a:gdLst>
                  <a:gd name="T0" fmla="*/ 0 w 14"/>
                  <a:gd name="T1" fmla="*/ 32446 h 13"/>
                  <a:gd name="T2" fmla="*/ 34941 w 14"/>
                  <a:gd name="T3" fmla="*/ 14975 h 13"/>
                  <a:gd name="T4" fmla="*/ 14975 w 14"/>
                  <a:gd name="T5" fmla="*/ 0 h 13"/>
                  <a:gd name="T6" fmla="*/ 0 w 14"/>
                  <a:gd name="T7" fmla="*/ 32446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"/>
                  <a:gd name="T13" fmla="*/ 0 h 13"/>
                  <a:gd name="T14" fmla="*/ 14 w 1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3" name="Freeform 115">
                <a:extLst>
                  <a:ext uri="{FF2B5EF4-FFF2-40B4-BE49-F238E27FC236}">
                    <a16:creationId xmlns:a16="http://schemas.microsoft.com/office/drawing/2014/main" id="{C7218B50-45BC-47AF-96DC-19F4C009F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192" y="1588713"/>
                <a:ext cx="68124" cy="68105"/>
              </a:xfrm>
              <a:custGeom>
                <a:avLst/>
                <a:gdLst>
                  <a:gd name="T0" fmla="*/ 17471 w 28"/>
                  <a:gd name="T1" fmla="*/ 0 h 28"/>
                  <a:gd name="T2" fmla="*/ 0 w 28"/>
                  <a:gd name="T3" fmla="*/ 19966 h 28"/>
                  <a:gd name="T4" fmla="*/ 49916 w 28"/>
                  <a:gd name="T5" fmla="*/ 69882 h 28"/>
                  <a:gd name="T6" fmla="*/ 69882 w 28"/>
                  <a:gd name="T7" fmla="*/ 49916 h 28"/>
                  <a:gd name="T8" fmla="*/ 17471 w 28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28"/>
                  <a:gd name="T17" fmla="*/ 28 w 2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4" name="Freeform 116">
                <a:extLst>
                  <a:ext uri="{FF2B5EF4-FFF2-40B4-BE49-F238E27FC236}">
                    <a16:creationId xmlns:a16="http://schemas.microsoft.com/office/drawing/2014/main" id="{112CB3BF-47CE-4203-8F4C-C206B0193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3769" y="1554660"/>
                <a:ext cx="272495" cy="330796"/>
              </a:xfrm>
              <a:custGeom>
                <a:avLst/>
                <a:gdLst>
                  <a:gd name="T0" fmla="*/ 259561 w 112"/>
                  <a:gd name="T1" fmla="*/ 252074 h 136"/>
                  <a:gd name="T2" fmla="*/ 207149 w 112"/>
                  <a:gd name="T3" fmla="*/ 252074 h 136"/>
                  <a:gd name="T4" fmla="*/ 207149 w 112"/>
                  <a:gd name="T5" fmla="*/ 321956 h 136"/>
                  <a:gd name="T6" fmla="*/ 17470 w 112"/>
                  <a:gd name="T7" fmla="*/ 321956 h 136"/>
                  <a:gd name="T8" fmla="*/ 17470 w 112"/>
                  <a:gd name="T9" fmla="*/ 79865 h 136"/>
                  <a:gd name="T10" fmla="*/ 259561 w 112"/>
                  <a:gd name="T11" fmla="*/ 79865 h 136"/>
                  <a:gd name="T12" fmla="*/ 259561 w 112"/>
                  <a:gd name="T13" fmla="*/ 99831 h 136"/>
                  <a:gd name="T14" fmla="*/ 279527 w 112"/>
                  <a:gd name="T15" fmla="*/ 79865 h 136"/>
                  <a:gd name="T16" fmla="*/ 279527 w 112"/>
                  <a:gd name="T17" fmla="*/ 14975 h 136"/>
                  <a:gd name="T18" fmla="*/ 242090 w 112"/>
                  <a:gd name="T19" fmla="*/ 14975 h 136"/>
                  <a:gd name="T20" fmla="*/ 242090 w 112"/>
                  <a:gd name="T21" fmla="*/ 49916 h 136"/>
                  <a:gd name="T22" fmla="*/ 237099 w 112"/>
                  <a:gd name="T23" fmla="*/ 49916 h 136"/>
                  <a:gd name="T24" fmla="*/ 237099 w 112"/>
                  <a:gd name="T25" fmla="*/ 0 h 136"/>
                  <a:gd name="T26" fmla="*/ 222124 w 112"/>
                  <a:gd name="T27" fmla="*/ 0 h 136"/>
                  <a:gd name="T28" fmla="*/ 222124 w 112"/>
                  <a:gd name="T29" fmla="*/ 49916 h 136"/>
                  <a:gd name="T30" fmla="*/ 217133 w 112"/>
                  <a:gd name="T31" fmla="*/ 49916 h 136"/>
                  <a:gd name="T32" fmla="*/ 217133 w 112"/>
                  <a:gd name="T33" fmla="*/ 14975 h 136"/>
                  <a:gd name="T34" fmla="*/ 197166 w 112"/>
                  <a:gd name="T35" fmla="*/ 14975 h 136"/>
                  <a:gd name="T36" fmla="*/ 197166 w 112"/>
                  <a:gd name="T37" fmla="*/ 49916 h 136"/>
                  <a:gd name="T38" fmla="*/ 189679 w 112"/>
                  <a:gd name="T39" fmla="*/ 49916 h 136"/>
                  <a:gd name="T40" fmla="*/ 189679 w 112"/>
                  <a:gd name="T41" fmla="*/ 0 h 136"/>
                  <a:gd name="T42" fmla="*/ 179696 w 112"/>
                  <a:gd name="T43" fmla="*/ 0 h 136"/>
                  <a:gd name="T44" fmla="*/ 179696 w 112"/>
                  <a:gd name="T45" fmla="*/ 49916 h 136"/>
                  <a:gd name="T46" fmla="*/ 169713 w 112"/>
                  <a:gd name="T47" fmla="*/ 49916 h 136"/>
                  <a:gd name="T48" fmla="*/ 169713 w 112"/>
                  <a:gd name="T49" fmla="*/ 14975 h 136"/>
                  <a:gd name="T50" fmla="*/ 149747 w 112"/>
                  <a:gd name="T51" fmla="*/ 14975 h 136"/>
                  <a:gd name="T52" fmla="*/ 149747 w 112"/>
                  <a:gd name="T53" fmla="*/ 49916 h 136"/>
                  <a:gd name="T54" fmla="*/ 142259 w 112"/>
                  <a:gd name="T55" fmla="*/ 49916 h 136"/>
                  <a:gd name="T56" fmla="*/ 142259 w 112"/>
                  <a:gd name="T57" fmla="*/ 0 h 136"/>
                  <a:gd name="T58" fmla="*/ 132276 w 112"/>
                  <a:gd name="T59" fmla="*/ 0 h 136"/>
                  <a:gd name="T60" fmla="*/ 132276 w 112"/>
                  <a:gd name="T61" fmla="*/ 49916 h 136"/>
                  <a:gd name="T62" fmla="*/ 127285 w 112"/>
                  <a:gd name="T63" fmla="*/ 49916 h 136"/>
                  <a:gd name="T64" fmla="*/ 127285 w 112"/>
                  <a:gd name="T65" fmla="*/ 14975 h 136"/>
                  <a:gd name="T66" fmla="*/ 107318 w 112"/>
                  <a:gd name="T67" fmla="*/ 14975 h 136"/>
                  <a:gd name="T68" fmla="*/ 107318 w 112"/>
                  <a:gd name="T69" fmla="*/ 49916 h 136"/>
                  <a:gd name="T70" fmla="*/ 99831 w 112"/>
                  <a:gd name="T71" fmla="*/ 49916 h 136"/>
                  <a:gd name="T72" fmla="*/ 99831 w 112"/>
                  <a:gd name="T73" fmla="*/ 0 h 136"/>
                  <a:gd name="T74" fmla="*/ 87352 w 112"/>
                  <a:gd name="T75" fmla="*/ 0 h 136"/>
                  <a:gd name="T76" fmla="*/ 87352 w 112"/>
                  <a:gd name="T77" fmla="*/ 49916 h 136"/>
                  <a:gd name="T78" fmla="*/ 79865 w 112"/>
                  <a:gd name="T79" fmla="*/ 49916 h 136"/>
                  <a:gd name="T80" fmla="*/ 79865 w 112"/>
                  <a:gd name="T81" fmla="*/ 14975 h 136"/>
                  <a:gd name="T82" fmla="*/ 62394 w 112"/>
                  <a:gd name="T83" fmla="*/ 14975 h 136"/>
                  <a:gd name="T84" fmla="*/ 62394 w 112"/>
                  <a:gd name="T85" fmla="*/ 49916 h 136"/>
                  <a:gd name="T86" fmla="*/ 57403 w 112"/>
                  <a:gd name="T87" fmla="*/ 49916 h 136"/>
                  <a:gd name="T88" fmla="*/ 57403 w 112"/>
                  <a:gd name="T89" fmla="*/ 0 h 136"/>
                  <a:gd name="T90" fmla="*/ 42428 w 112"/>
                  <a:gd name="T91" fmla="*/ 0 h 136"/>
                  <a:gd name="T92" fmla="*/ 42428 w 112"/>
                  <a:gd name="T93" fmla="*/ 49916 h 136"/>
                  <a:gd name="T94" fmla="*/ 37437 w 112"/>
                  <a:gd name="T95" fmla="*/ 49916 h 136"/>
                  <a:gd name="T96" fmla="*/ 37437 w 112"/>
                  <a:gd name="T97" fmla="*/ 14975 h 136"/>
                  <a:gd name="T98" fmla="*/ 0 w 112"/>
                  <a:gd name="T99" fmla="*/ 14975 h 136"/>
                  <a:gd name="T100" fmla="*/ 0 w 112"/>
                  <a:gd name="T101" fmla="*/ 59899 h 136"/>
                  <a:gd name="T102" fmla="*/ 0 w 112"/>
                  <a:gd name="T103" fmla="*/ 69882 h 136"/>
                  <a:gd name="T104" fmla="*/ 0 w 112"/>
                  <a:gd name="T105" fmla="*/ 339426 h 136"/>
                  <a:gd name="T106" fmla="*/ 222124 w 112"/>
                  <a:gd name="T107" fmla="*/ 339426 h 136"/>
                  <a:gd name="T108" fmla="*/ 279527 w 112"/>
                  <a:gd name="T109" fmla="*/ 274536 h 136"/>
                  <a:gd name="T110" fmla="*/ 279527 w 112"/>
                  <a:gd name="T111" fmla="*/ 209645 h 136"/>
                  <a:gd name="T112" fmla="*/ 259561 w 112"/>
                  <a:gd name="T113" fmla="*/ 229612 h 136"/>
                  <a:gd name="T114" fmla="*/ 259561 w 112"/>
                  <a:gd name="T115" fmla="*/ 252074 h 1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2"/>
                  <a:gd name="T175" fmla="*/ 0 h 136"/>
                  <a:gd name="T176" fmla="*/ 112 w 112"/>
                  <a:gd name="T177" fmla="*/ 136 h 1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5" name="Rectangle 117">
                <a:extLst>
                  <a:ext uri="{FF2B5EF4-FFF2-40B4-BE49-F238E27FC236}">
                    <a16:creationId xmlns:a16="http://schemas.microsoft.com/office/drawing/2014/main" id="{C28FEBFE-ED0C-4BBC-9B86-541E45F83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2429" y="1666547"/>
                <a:ext cx="107051" cy="170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6" name="Rectangle 118">
                <a:extLst>
                  <a:ext uri="{FF2B5EF4-FFF2-40B4-BE49-F238E27FC236}">
                    <a16:creationId xmlns:a16="http://schemas.microsoft.com/office/drawing/2014/main" id="{F9F02BBB-CB3B-42D1-935B-144418AA2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2429" y="1705464"/>
                <a:ext cx="107051" cy="170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7" name="Rectangle 119">
                <a:extLst>
                  <a:ext uri="{FF2B5EF4-FFF2-40B4-BE49-F238E27FC236}">
                    <a16:creationId xmlns:a16="http://schemas.microsoft.com/office/drawing/2014/main" id="{8094788C-8B24-46EC-BEE2-E8B47AD9D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2429" y="1749246"/>
                <a:ext cx="107051" cy="14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8" name="Rectangle 120">
                <a:extLst>
                  <a:ext uri="{FF2B5EF4-FFF2-40B4-BE49-F238E27FC236}">
                    <a16:creationId xmlns:a16="http://schemas.microsoft.com/office/drawing/2014/main" id="{09E6F7F0-9219-42F4-AB37-0398D6DC2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2429" y="1790596"/>
                <a:ext cx="107051" cy="170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894FF14C-77C0-4379-AF1B-85F256716163}"/>
              </a:ext>
            </a:extLst>
          </p:cNvPr>
          <p:cNvGrpSpPr/>
          <p:nvPr/>
        </p:nvGrpSpPr>
        <p:grpSpPr>
          <a:xfrm>
            <a:off x="7036354" y="1855261"/>
            <a:ext cx="1433084" cy="1309130"/>
            <a:chOff x="9976487" y="1872580"/>
            <a:chExt cx="1686798" cy="1687408"/>
          </a:xfrm>
        </p:grpSpPr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F36D7E77-EA76-48A8-B987-352C9E30FFE7}"/>
                </a:ext>
              </a:extLst>
            </p:cNvPr>
            <p:cNvGrpSpPr/>
            <p:nvPr/>
          </p:nvGrpSpPr>
          <p:grpSpPr>
            <a:xfrm>
              <a:off x="9976487" y="1872580"/>
              <a:ext cx="1686798" cy="1687408"/>
              <a:chOff x="4345444" y="2542859"/>
              <a:chExt cx="1810550" cy="1811205"/>
            </a:xfrm>
          </p:grpSpPr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EEFB83E4-BEEC-4FD7-8407-8E0EE1C6DC1C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66" name="同心圆 32">
                  <a:extLst>
                    <a:ext uri="{FF2B5EF4-FFF2-40B4-BE49-F238E27FC236}">
                      <a16:creationId xmlns:a16="http://schemas.microsoft.com/office/drawing/2014/main" id="{1EB3967D-EF1D-4C44-A525-2B0FB53EF3AB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椭圆 266">
                  <a:extLst>
                    <a:ext uri="{FF2B5EF4-FFF2-40B4-BE49-F238E27FC236}">
                      <a16:creationId xmlns:a16="http://schemas.microsoft.com/office/drawing/2014/main" id="{0A93AE5C-668E-49F4-85B1-5B91ED8F7317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7"/>
                </a:p>
              </p:txBody>
            </p:sp>
          </p:grpSp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DAED0471-5820-4CE2-B608-AAFCA456EA86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7"/>
              </a:p>
            </p:txBody>
          </p:sp>
        </p:grp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A4B46242-4F2F-40F3-A18B-EDB0B8D31E13}"/>
                </a:ext>
              </a:extLst>
            </p:cNvPr>
            <p:cNvGrpSpPr/>
            <p:nvPr/>
          </p:nvGrpSpPr>
          <p:grpSpPr>
            <a:xfrm>
              <a:off x="10405129" y="2280188"/>
              <a:ext cx="820680" cy="812962"/>
              <a:chOff x="9364954" y="1516098"/>
              <a:chExt cx="370262" cy="366780"/>
            </a:xfrm>
          </p:grpSpPr>
          <p:sp>
            <p:nvSpPr>
              <p:cNvPr id="246" name="Freeform 150">
                <a:extLst>
                  <a:ext uri="{FF2B5EF4-FFF2-40B4-BE49-F238E27FC236}">
                    <a16:creationId xmlns:a16="http://schemas.microsoft.com/office/drawing/2014/main" id="{3D4B0E79-1B0B-46DB-B52D-0C7978F5FB26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9364954" y="1516098"/>
                <a:ext cx="370262" cy="366780"/>
              </a:xfrm>
              <a:custGeom>
                <a:avLst/>
                <a:gdLst>
                  <a:gd name="T0" fmla="*/ 189680 w 114"/>
                  <a:gd name="T1" fmla="*/ 0 h 114"/>
                  <a:gd name="T2" fmla="*/ 0 w 114"/>
                  <a:gd name="T3" fmla="*/ 188432 h 114"/>
                  <a:gd name="T4" fmla="*/ 189680 w 114"/>
                  <a:gd name="T5" fmla="*/ 376864 h 114"/>
                  <a:gd name="T6" fmla="*/ 379359 w 114"/>
                  <a:gd name="T7" fmla="*/ 188432 h 114"/>
                  <a:gd name="T8" fmla="*/ 189680 w 114"/>
                  <a:gd name="T9" fmla="*/ 0 h 114"/>
                  <a:gd name="T10" fmla="*/ 189680 w 114"/>
                  <a:gd name="T11" fmla="*/ 357029 h 114"/>
                  <a:gd name="T12" fmla="*/ 19966 w 114"/>
                  <a:gd name="T13" fmla="*/ 188432 h 114"/>
                  <a:gd name="T14" fmla="*/ 189680 w 114"/>
                  <a:gd name="T15" fmla="*/ 19835 h 114"/>
                  <a:gd name="T16" fmla="*/ 359393 w 114"/>
                  <a:gd name="T17" fmla="*/ 188432 h 114"/>
                  <a:gd name="T18" fmla="*/ 189680 w 114"/>
                  <a:gd name="T19" fmla="*/ 357029 h 1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4"/>
                  <a:gd name="T31" fmla="*/ 0 h 114"/>
                  <a:gd name="T32" fmla="*/ 114 w 114"/>
                  <a:gd name="T33" fmla="*/ 114 h 1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4" h="114">
                    <a:moveTo>
                      <a:pt x="57" y="0"/>
                    </a:moveTo>
                    <a:cubicBezTo>
                      <a:pt x="25" y="0"/>
                      <a:pt x="0" y="25"/>
                      <a:pt x="0" y="57"/>
                    </a:cubicBezTo>
                    <a:cubicBezTo>
                      <a:pt x="0" y="89"/>
                      <a:pt x="25" y="114"/>
                      <a:pt x="57" y="114"/>
                    </a:cubicBezTo>
                    <a:cubicBezTo>
                      <a:pt x="89" y="114"/>
                      <a:pt x="114" y="89"/>
                      <a:pt x="114" y="57"/>
                    </a:cubicBezTo>
                    <a:cubicBezTo>
                      <a:pt x="114" y="25"/>
                      <a:pt x="89" y="0"/>
                      <a:pt x="57" y="0"/>
                    </a:cubicBezTo>
                    <a:close/>
                    <a:moveTo>
                      <a:pt x="57" y="108"/>
                    </a:moveTo>
                    <a:cubicBezTo>
                      <a:pt x="29" y="108"/>
                      <a:pt x="6" y="85"/>
                      <a:pt x="6" y="57"/>
                    </a:cubicBezTo>
                    <a:cubicBezTo>
                      <a:pt x="6" y="29"/>
                      <a:pt x="29" y="6"/>
                      <a:pt x="57" y="6"/>
                    </a:cubicBezTo>
                    <a:cubicBezTo>
                      <a:pt x="85" y="6"/>
                      <a:pt x="108" y="29"/>
                      <a:pt x="108" y="57"/>
                    </a:cubicBezTo>
                    <a:cubicBezTo>
                      <a:pt x="108" y="85"/>
                      <a:pt x="85" y="108"/>
                      <a:pt x="57" y="10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47" name="Rectangle 151">
                <a:extLst>
                  <a:ext uri="{FF2B5EF4-FFF2-40B4-BE49-F238E27FC236}">
                    <a16:creationId xmlns:a16="http://schemas.microsoft.com/office/drawing/2014/main" id="{D7BDA2F7-7404-4923-A976-5D7A101FD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6239" y="1780859"/>
                <a:ext cx="21924" cy="412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48" name="Rectangle 152">
                <a:extLst>
                  <a:ext uri="{FF2B5EF4-FFF2-40B4-BE49-F238E27FC236}">
                    <a16:creationId xmlns:a16="http://schemas.microsoft.com/office/drawing/2014/main" id="{CD8C2392-5A59-4F8E-B011-3DEA4498E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0342" y="1780859"/>
                <a:ext cx="19487" cy="412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49" name="Rectangle 153">
                <a:extLst>
                  <a:ext uri="{FF2B5EF4-FFF2-40B4-BE49-F238E27FC236}">
                    <a16:creationId xmlns:a16="http://schemas.microsoft.com/office/drawing/2014/main" id="{8ECCE645-4D73-4150-BEFA-23F5FD1B1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4445" y="1780859"/>
                <a:ext cx="19487" cy="412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0" name="Freeform 154">
                <a:extLst>
                  <a:ext uri="{FF2B5EF4-FFF2-40B4-BE49-F238E27FC236}">
                    <a16:creationId xmlns:a16="http://schemas.microsoft.com/office/drawing/2014/main" id="{2A929F30-86AF-4D2E-B020-4E5CACDBC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9444" y="1620544"/>
                <a:ext cx="80387" cy="82586"/>
              </a:xfrm>
              <a:custGeom>
                <a:avLst/>
                <a:gdLst>
                  <a:gd name="T0" fmla="*/ 62595 w 25"/>
                  <a:gd name="T1" fmla="*/ 74674 h 25"/>
                  <a:gd name="T2" fmla="*/ 72479 w 25"/>
                  <a:gd name="T3" fmla="*/ 84857 h 25"/>
                  <a:gd name="T4" fmla="*/ 82362 w 25"/>
                  <a:gd name="T5" fmla="*/ 74674 h 25"/>
                  <a:gd name="T6" fmla="*/ 72479 w 25"/>
                  <a:gd name="T7" fmla="*/ 64491 h 25"/>
                  <a:gd name="T8" fmla="*/ 69184 w 25"/>
                  <a:gd name="T9" fmla="*/ 64491 h 25"/>
                  <a:gd name="T10" fmla="*/ 0 w 25"/>
                  <a:gd name="T11" fmla="*/ 0 h 25"/>
                  <a:gd name="T12" fmla="*/ 62595 w 25"/>
                  <a:gd name="T13" fmla="*/ 74674 h 25"/>
                  <a:gd name="T14" fmla="*/ 62595 w 25"/>
                  <a:gd name="T15" fmla="*/ 74674 h 2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"/>
                  <a:gd name="T25" fmla="*/ 0 h 25"/>
                  <a:gd name="T26" fmla="*/ 25 w 25"/>
                  <a:gd name="T27" fmla="*/ 25 h 2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" h="25">
                    <a:moveTo>
                      <a:pt x="19" y="22"/>
                    </a:moveTo>
                    <a:cubicBezTo>
                      <a:pt x="19" y="24"/>
                      <a:pt x="20" y="25"/>
                      <a:pt x="22" y="25"/>
                    </a:cubicBezTo>
                    <a:cubicBezTo>
                      <a:pt x="24" y="25"/>
                      <a:pt x="25" y="24"/>
                      <a:pt x="25" y="22"/>
                    </a:cubicBezTo>
                    <a:cubicBezTo>
                      <a:pt x="25" y="21"/>
                      <a:pt x="24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1" name="Freeform 155">
                <a:extLst>
                  <a:ext uri="{FF2B5EF4-FFF2-40B4-BE49-F238E27FC236}">
                    <a16:creationId xmlns:a16="http://schemas.microsoft.com/office/drawing/2014/main" id="{1F8B3EAF-073C-447A-9066-65887604E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0725" y="1780859"/>
                <a:ext cx="21924" cy="19432"/>
              </a:xfrm>
              <a:custGeom>
                <a:avLst/>
                <a:gdLst>
                  <a:gd name="T0" fmla="*/ 0 w 9"/>
                  <a:gd name="T1" fmla="*/ 14974 h 8"/>
                  <a:gd name="T2" fmla="*/ 7488 w 9"/>
                  <a:gd name="T3" fmla="*/ 19966 h 8"/>
                  <a:gd name="T4" fmla="*/ 22463 w 9"/>
                  <a:gd name="T5" fmla="*/ 2496 h 8"/>
                  <a:gd name="T6" fmla="*/ 17471 w 9"/>
                  <a:gd name="T7" fmla="*/ 0 h 8"/>
                  <a:gd name="T8" fmla="*/ 0 w 9"/>
                  <a:gd name="T9" fmla="*/ 14974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8"/>
                  <a:gd name="T17" fmla="*/ 9 w 9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8">
                    <a:moveTo>
                      <a:pt x="0" y="6"/>
                    </a:moveTo>
                    <a:lnTo>
                      <a:pt x="3" y="8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2" name="Freeform 156">
                <a:extLst>
                  <a:ext uri="{FF2B5EF4-FFF2-40B4-BE49-F238E27FC236}">
                    <a16:creationId xmlns:a16="http://schemas.microsoft.com/office/drawing/2014/main" id="{9AD7906C-5507-4F29-A543-F89CA1355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1238" y="1737137"/>
                <a:ext cx="26796" cy="14574"/>
              </a:xfrm>
              <a:custGeom>
                <a:avLst/>
                <a:gdLst>
                  <a:gd name="T0" fmla="*/ 22462 w 11"/>
                  <a:gd name="T1" fmla="*/ 0 h 6"/>
                  <a:gd name="T2" fmla="*/ 0 w 11"/>
                  <a:gd name="T3" fmla="*/ 7488 h 6"/>
                  <a:gd name="T4" fmla="*/ 2496 w 11"/>
                  <a:gd name="T5" fmla="*/ 14975 h 6"/>
                  <a:gd name="T6" fmla="*/ 27454 w 11"/>
                  <a:gd name="T7" fmla="*/ 7488 h 6"/>
                  <a:gd name="T8" fmla="*/ 22462 w 11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6"/>
                  <a:gd name="T17" fmla="*/ 11 w 11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6">
                    <a:moveTo>
                      <a:pt x="9" y="0"/>
                    </a:moveTo>
                    <a:lnTo>
                      <a:pt x="0" y="3"/>
                    </a:lnTo>
                    <a:lnTo>
                      <a:pt x="1" y="6"/>
                    </a:lnTo>
                    <a:lnTo>
                      <a:pt x="11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3" name="Freeform 157">
                <a:extLst>
                  <a:ext uri="{FF2B5EF4-FFF2-40B4-BE49-F238E27FC236}">
                    <a16:creationId xmlns:a16="http://schemas.microsoft.com/office/drawing/2014/main" id="{56678BB2-BCEA-4FF5-83DA-C19DA3245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2904" y="1588969"/>
                <a:ext cx="19487" cy="21862"/>
              </a:xfrm>
              <a:custGeom>
                <a:avLst/>
                <a:gdLst>
                  <a:gd name="T0" fmla="*/ 0 w 8"/>
                  <a:gd name="T1" fmla="*/ 7488 h 9"/>
                  <a:gd name="T2" fmla="*/ 17470 w 8"/>
                  <a:gd name="T3" fmla="*/ 22463 h 9"/>
                  <a:gd name="T4" fmla="*/ 19966 w 8"/>
                  <a:gd name="T5" fmla="*/ 17471 h 9"/>
                  <a:gd name="T6" fmla="*/ 4992 w 8"/>
                  <a:gd name="T7" fmla="*/ 0 h 9"/>
                  <a:gd name="T8" fmla="*/ 0 w 8"/>
                  <a:gd name="T9" fmla="*/ 7488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9"/>
                  <a:gd name="T17" fmla="*/ 8 w 8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9">
                    <a:moveTo>
                      <a:pt x="0" y="3"/>
                    </a:moveTo>
                    <a:lnTo>
                      <a:pt x="7" y="9"/>
                    </a:lnTo>
                    <a:lnTo>
                      <a:pt x="8" y="7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4" name="Freeform 158">
                <a:extLst>
                  <a:ext uri="{FF2B5EF4-FFF2-40B4-BE49-F238E27FC236}">
                    <a16:creationId xmlns:a16="http://schemas.microsoft.com/office/drawing/2014/main" id="{DFE1BDEF-DE26-4C7D-A92C-B1850F883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3673" y="1637548"/>
                <a:ext cx="26796" cy="12146"/>
              </a:xfrm>
              <a:custGeom>
                <a:avLst/>
                <a:gdLst>
                  <a:gd name="T0" fmla="*/ 27454 w 11"/>
                  <a:gd name="T1" fmla="*/ 7488 h 5"/>
                  <a:gd name="T2" fmla="*/ 4992 w 11"/>
                  <a:gd name="T3" fmla="*/ 0 h 5"/>
                  <a:gd name="T4" fmla="*/ 0 w 11"/>
                  <a:gd name="T5" fmla="*/ 7488 h 5"/>
                  <a:gd name="T6" fmla="*/ 24958 w 11"/>
                  <a:gd name="T7" fmla="*/ 12480 h 5"/>
                  <a:gd name="T8" fmla="*/ 27454 w 11"/>
                  <a:gd name="T9" fmla="*/ 748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5"/>
                  <a:gd name="T17" fmla="*/ 11 w 1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5">
                    <a:moveTo>
                      <a:pt x="11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5" name="Rectangle 159">
                <a:extLst>
                  <a:ext uri="{FF2B5EF4-FFF2-40B4-BE49-F238E27FC236}">
                    <a16:creationId xmlns:a16="http://schemas.microsoft.com/office/drawing/2014/main" id="{E8C35C7F-548A-46B9-8A4E-8D5C16EE1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7650" y="1550104"/>
                <a:ext cx="7308" cy="2186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6" name="Freeform 160">
                <a:extLst>
                  <a:ext uri="{FF2B5EF4-FFF2-40B4-BE49-F238E27FC236}">
                    <a16:creationId xmlns:a16="http://schemas.microsoft.com/office/drawing/2014/main" id="{DE10A00F-812E-43C6-9AFE-8050D0E60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1879" y="1559820"/>
                <a:ext cx="17052" cy="21862"/>
              </a:xfrm>
              <a:custGeom>
                <a:avLst/>
                <a:gdLst>
                  <a:gd name="T0" fmla="*/ 17471 w 7"/>
                  <a:gd name="T1" fmla="*/ 19967 h 9"/>
                  <a:gd name="T2" fmla="*/ 7488 w 7"/>
                  <a:gd name="T3" fmla="*/ 0 h 9"/>
                  <a:gd name="T4" fmla="*/ 0 w 7"/>
                  <a:gd name="T5" fmla="*/ 4992 h 9"/>
                  <a:gd name="T6" fmla="*/ 9983 w 7"/>
                  <a:gd name="T7" fmla="*/ 22463 h 9"/>
                  <a:gd name="T8" fmla="*/ 17471 w 7"/>
                  <a:gd name="T9" fmla="*/ 1996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9"/>
                  <a:gd name="T17" fmla="*/ 7 w 7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9">
                    <a:moveTo>
                      <a:pt x="7" y="8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7" name="Freeform 161">
                <a:extLst>
                  <a:ext uri="{FF2B5EF4-FFF2-40B4-BE49-F238E27FC236}">
                    <a16:creationId xmlns:a16="http://schemas.microsoft.com/office/drawing/2014/main" id="{2D6D63A8-CF16-402B-B67C-7020AC6AA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3932" y="1559820"/>
                <a:ext cx="12181" cy="26719"/>
              </a:xfrm>
              <a:custGeom>
                <a:avLst/>
                <a:gdLst>
                  <a:gd name="T0" fmla="*/ 0 w 5"/>
                  <a:gd name="T1" fmla="*/ 22462 h 11"/>
                  <a:gd name="T2" fmla="*/ 4992 w 5"/>
                  <a:gd name="T3" fmla="*/ 27454 h 11"/>
                  <a:gd name="T4" fmla="*/ 12480 w 5"/>
                  <a:gd name="T5" fmla="*/ 4992 h 11"/>
                  <a:gd name="T6" fmla="*/ 4992 w 5"/>
                  <a:gd name="T7" fmla="*/ 0 h 11"/>
                  <a:gd name="T8" fmla="*/ 0 w 5"/>
                  <a:gd name="T9" fmla="*/ 2246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11"/>
                  <a:gd name="T17" fmla="*/ 5 w 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11">
                    <a:moveTo>
                      <a:pt x="0" y="9"/>
                    </a:moveTo>
                    <a:lnTo>
                      <a:pt x="2" y="11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8" name="Freeform 162">
                <a:extLst>
                  <a:ext uri="{FF2B5EF4-FFF2-40B4-BE49-F238E27FC236}">
                    <a16:creationId xmlns:a16="http://schemas.microsoft.com/office/drawing/2014/main" id="{14FF1BAC-2943-4812-98D0-75853EA52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5344" y="1780859"/>
                <a:ext cx="21924" cy="19432"/>
              </a:xfrm>
              <a:custGeom>
                <a:avLst/>
                <a:gdLst>
                  <a:gd name="T0" fmla="*/ 0 w 9"/>
                  <a:gd name="T1" fmla="*/ 2496 h 8"/>
                  <a:gd name="T2" fmla="*/ 19967 w 9"/>
                  <a:gd name="T3" fmla="*/ 19966 h 8"/>
                  <a:gd name="T4" fmla="*/ 22463 w 9"/>
                  <a:gd name="T5" fmla="*/ 14974 h 8"/>
                  <a:gd name="T6" fmla="*/ 7488 w 9"/>
                  <a:gd name="T7" fmla="*/ 0 h 8"/>
                  <a:gd name="T8" fmla="*/ 0 w 9"/>
                  <a:gd name="T9" fmla="*/ 2496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8"/>
                  <a:gd name="T17" fmla="*/ 9 w 9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8">
                    <a:moveTo>
                      <a:pt x="0" y="1"/>
                    </a:moveTo>
                    <a:lnTo>
                      <a:pt x="8" y="8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59" name="Freeform 163">
                <a:extLst>
                  <a:ext uri="{FF2B5EF4-FFF2-40B4-BE49-F238E27FC236}">
                    <a16:creationId xmlns:a16="http://schemas.microsoft.com/office/drawing/2014/main" id="{3BB4C572-64E6-4DB7-91EB-30ACF4861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2138" y="1737137"/>
                <a:ext cx="24360" cy="14574"/>
              </a:xfrm>
              <a:custGeom>
                <a:avLst/>
                <a:gdLst>
                  <a:gd name="T0" fmla="*/ 0 w 10"/>
                  <a:gd name="T1" fmla="*/ 7488 h 6"/>
                  <a:gd name="T2" fmla="*/ 22462 w 10"/>
                  <a:gd name="T3" fmla="*/ 14975 h 6"/>
                  <a:gd name="T4" fmla="*/ 24958 w 10"/>
                  <a:gd name="T5" fmla="*/ 7488 h 6"/>
                  <a:gd name="T6" fmla="*/ 2496 w 10"/>
                  <a:gd name="T7" fmla="*/ 0 h 6"/>
                  <a:gd name="T8" fmla="*/ 0 w 10"/>
                  <a:gd name="T9" fmla="*/ 748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6"/>
                  <a:gd name="T17" fmla="*/ 10 w 10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6">
                    <a:moveTo>
                      <a:pt x="0" y="3"/>
                    </a:moveTo>
                    <a:lnTo>
                      <a:pt x="9" y="6"/>
                    </a:lnTo>
                    <a:lnTo>
                      <a:pt x="10" y="3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60" name="Freeform 164">
                <a:extLst>
                  <a:ext uri="{FF2B5EF4-FFF2-40B4-BE49-F238E27FC236}">
                    <a16:creationId xmlns:a16="http://schemas.microsoft.com/office/drawing/2014/main" id="{9F10EAAB-FC62-4726-A093-CD81EEB1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2907" y="1588969"/>
                <a:ext cx="21924" cy="21862"/>
              </a:xfrm>
              <a:custGeom>
                <a:avLst/>
                <a:gdLst>
                  <a:gd name="T0" fmla="*/ 22463 w 9"/>
                  <a:gd name="T1" fmla="*/ 7488 h 9"/>
                  <a:gd name="T2" fmla="*/ 19967 w 9"/>
                  <a:gd name="T3" fmla="*/ 0 h 9"/>
                  <a:gd name="T4" fmla="*/ 0 w 9"/>
                  <a:gd name="T5" fmla="*/ 17471 h 9"/>
                  <a:gd name="T6" fmla="*/ 4992 w 9"/>
                  <a:gd name="T7" fmla="*/ 22463 h 9"/>
                  <a:gd name="T8" fmla="*/ 22463 w 9"/>
                  <a:gd name="T9" fmla="*/ 7488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9"/>
                  <a:gd name="T17" fmla="*/ 9 w 9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9">
                    <a:moveTo>
                      <a:pt x="9" y="3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9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61" name="Freeform 165">
                <a:extLst>
                  <a:ext uri="{FF2B5EF4-FFF2-40B4-BE49-F238E27FC236}">
                    <a16:creationId xmlns:a16="http://schemas.microsoft.com/office/drawing/2014/main" id="{C255E2D6-BDE1-4881-B5FE-25F559F65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7266" y="1637548"/>
                <a:ext cx="26796" cy="12146"/>
              </a:xfrm>
              <a:custGeom>
                <a:avLst/>
                <a:gdLst>
                  <a:gd name="T0" fmla="*/ 24958 w 11"/>
                  <a:gd name="T1" fmla="*/ 0 h 5"/>
                  <a:gd name="T2" fmla="*/ 0 w 11"/>
                  <a:gd name="T3" fmla="*/ 7488 h 5"/>
                  <a:gd name="T4" fmla="*/ 4992 w 11"/>
                  <a:gd name="T5" fmla="*/ 12480 h 5"/>
                  <a:gd name="T6" fmla="*/ 27454 w 11"/>
                  <a:gd name="T7" fmla="*/ 7488 h 5"/>
                  <a:gd name="T8" fmla="*/ 24958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5"/>
                  <a:gd name="T17" fmla="*/ 11 w 1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5">
                    <a:moveTo>
                      <a:pt x="10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62" name="Rectangle 166">
                <a:extLst>
                  <a:ext uri="{FF2B5EF4-FFF2-40B4-BE49-F238E27FC236}">
                    <a16:creationId xmlns:a16="http://schemas.microsoft.com/office/drawing/2014/main" id="{FE3898F9-2E1E-41D8-9840-8E26B528F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3929" y="1686128"/>
                <a:ext cx="24360" cy="72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63" name="Rectangle 167">
                <a:extLst>
                  <a:ext uri="{FF2B5EF4-FFF2-40B4-BE49-F238E27FC236}">
                    <a16:creationId xmlns:a16="http://schemas.microsoft.com/office/drawing/2014/main" id="{4BBC553C-EB3A-4E97-AE45-E3FB14FE8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4318" y="1688557"/>
                <a:ext cx="26796" cy="72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2FB0AE9A-C7F4-4A10-8A04-68DCF4923ADF}"/>
              </a:ext>
            </a:extLst>
          </p:cNvPr>
          <p:cNvGrpSpPr/>
          <p:nvPr/>
        </p:nvGrpSpPr>
        <p:grpSpPr>
          <a:xfrm>
            <a:off x="5078414" y="1826826"/>
            <a:ext cx="1433084" cy="1309130"/>
            <a:chOff x="7456207" y="1872580"/>
            <a:chExt cx="1686798" cy="1687408"/>
          </a:xfrm>
        </p:grpSpPr>
        <p:grpSp>
          <p:nvGrpSpPr>
            <p:cNvPr id="269" name="组合 268">
              <a:extLst>
                <a:ext uri="{FF2B5EF4-FFF2-40B4-BE49-F238E27FC236}">
                  <a16:creationId xmlns:a16="http://schemas.microsoft.com/office/drawing/2014/main" id="{75E9DD18-2A2F-473D-8263-2EBD89CB176F}"/>
                </a:ext>
              </a:extLst>
            </p:cNvPr>
            <p:cNvGrpSpPr/>
            <p:nvPr/>
          </p:nvGrpSpPr>
          <p:grpSpPr>
            <a:xfrm>
              <a:off x="7456207" y="1872580"/>
              <a:ext cx="1686798" cy="1687408"/>
              <a:chOff x="4345444" y="2542859"/>
              <a:chExt cx="1810550" cy="1811205"/>
            </a:xfrm>
          </p:grpSpPr>
          <p:grpSp>
            <p:nvGrpSpPr>
              <p:cNvPr id="273" name="组合 272">
                <a:extLst>
                  <a:ext uri="{FF2B5EF4-FFF2-40B4-BE49-F238E27FC236}">
                    <a16:creationId xmlns:a16="http://schemas.microsoft.com/office/drawing/2014/main" id="{2EC40265-C2CC-4637-9890-FC50E57F4BDA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75" name="同心圆 24">
                  <a:extLst>
                    <a:ext uri="{FF2B5EF4-FFF2-40B4-BE49-F238E27FC236}">
                      <a16:creationId xmlns:a16="http://schemas.microsoft.com/office/drawing/2014/main" id="{35EFB6CF-A5A0-4970-A842-2284299E6A52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椭圆 275">
                  <a:extLst>
                    <a:ext uri="{FF2B5EF4-FFF2-40B4-BE49-F238E27FC236}">
                      <a16:creationId xmlns:a16="http://schemas.microsoft.com/office/drawing/2014/main" id="{F87F3947-586E-4C3C-995A-C411CCBDCCAA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7"/>
                </a:p>
              </p:txBody>
            </p:sp>
          </p:grp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BD975C0B-32D3-4D7C-A407-526BAC425EC6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066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7"/>
              </a:p>
            </p:txBody>
          </p:sp>
        </p:grp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2553664D-D0DD-4220-8D82-AED361356E0D}"/>
                </a:ext>
              </a:extLst>
            </p:cNvPr>
            <p:cNvGrpSpPr/>
            <p:nvPr/>
          </p:nvGrpSpPr>
          <p:grpSpPr>
            <a:xfrm>
              <a:off x="8084356" y="2442675"/>
              <a:ext cx="487381" cy="632430"/>
              <a:chOff x="7410688" y="1563805"/>
              <a:chExt cx="292497" cy="379547"/>
            </a:xfrm>
          </p:grpSpPr>
          <p:sp>
            <p:nvSpPr>
              <p:cNvPr id="271" name="Freeform 170">
                <a:extLst>
                  <a:ext uri="{FF2B5EF4-FFF2-40B4-BE49-F238E27FC236}">
                    <a16:creationId xmlns:a16="http://schemas.microsoft.com/office/drawing/2014/main" id="{FF4F3A48-0BC1-4709-8302-6DAFE6D2E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0688" y="1673290"/>
                <a:ext cx="292497" cy="270062"/>
              </a:xfrm>
              <a:custGeom>
                <a:avLst/>
                <a:gdLst>
                  <a:gd name="T0" fmla="*/ 149747 w 90"/>
                  <a:gd name="T1" fmla="*/ 277032 h 83"/>
                  <a:gd name="T2" fmla="*/ 299494 w 90"/>
                  <a:gd name="T3" fmla="*/ 0 h 83"/>
                  <a:gd name="T4" fmla="*/ 0 w 90"/>
                  <a:gd name="T5" fmla="*/ 0 h 83"/>
                  <a:gd name="T6" fmla="*/ 149747 w 90"/>
                  <a:gd name="T7" fmla="*/ 277032 h 8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83"/>
                  <a:gd name="T14" fmla="*/ 90 w 90"/>
                  <a:gd name="T15" fmla="*/ 83 h 8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72" name="Freeform 171">
                <a:extLst>
                  <a:ext uri="{FF2B5EF4-FFF2-40B4-BE49-F238E27FC236}">
                    <a16:creationId xmlns:a16="http://schemas.microsoft.com/office/drawing/2014/main" id="{3D69B812-332D-4058-B929-C4C87163F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0688" y="1563805"/>
                <a:ext cx="292497" cy="92454"/>
              </a:xfrm>
              <a:custGeom>
                <a:avLst/>
                <a:gdLst>
                  <a:gd name="T0" fmla="*/ 279528 w 90"/>
                  <a:gd name="T1" fmla="*/ 0 h 29"/>
                  <a:gd name="T2" fmla="*/ 226284 w 90"/>
                  <a:gd name="T3" fmla="*/ 52326 h 29"/>
                  <a:gd name="T4" fmla="*/ 173041 w 90"/>
                  <a:gd name="T5" fmla="*/ 0 h 29"/>
                  <a:gd name="T6" fmla="*/ 129781 w 90"/>
                  <a:gd name="T7" fmla="*/ 0 h 29"/>
                  <a:gd name="T8" fmla="*/ 76537 w 90"/>
                  <a:gd name="T9" fmla="*/ 52326 h 29"/>
                  <a:gd name="T10" fmla="*/ 23294 w 90"/>
                  <a:gd name="T11" fmla="*/ 0 h 29"/>
                  <a:gd name="T12" fmla="*/ 0 w 90"/>
                  <a:gd name="T13" fmla="*/ 0 h 29"/>
                  <a:gd name="T14" fmla="*/ 0 w 90"/>
                  <a:gd name="T15" fmla="*/ 94840 h 29"/>
                  <a:gd name="T16" fmla="*/ 299494 w 90"/>
                  <a:gd name="T17" fmla="*/ 94840 h 29"/>
                  <a:gd name="T18" fmla="*/ 299494 w 90"/>
                  <a:gd name="T19" fmla="*/ 0 h 29"/>
                  <a:gd name="T20" fmla="*/ 279528 w 90"/>
                  <a:gd name="T21" fmla="*/ 0 h 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29"/>
                  <a:gd name="T35" fmla="*/ 90 w 90"/>
                  <a:gd name="T36" fmla="*/ 29 h 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zh-CN" altLang="en-US" sz="877">
                  <a:solidFill>
                    <a:srgbClr val="F2F2F2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62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55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关于申论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5D4227-CB75-47F3-A942-BC9C69E8D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628" y="2962283"/>
            <a:ext cx="6187440" cy="15364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D1E6B4-F733-4C31-B41D-610134C82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705" y="895874"/>
            <a:ext cx="3535596" cy="5050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0DD5EC-8394-4BB1-880B-92FC845CD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628" y="1418075"/>
            <a:ext cx="5739648" cy="15375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5256D9-04C1-4D45-BF72-18F10B99D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705" y="4423945"/>
            <a:ext cx="3942228" cy="5516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D29260-5D92-4C5F-97EB-BEBD637B6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628" y="4975588"/>
            <a:ext cx="5262636" cy="142467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0031B05-D063-4085-96A7-04ADC03A76B4}"/>
              </a:ext>
            </a:extLst>
          </p:cNvPr>
          <p:cNvSpPr txBox="1"/>
          <p:nvPr/>
        </p:nvSpPr>
        <p:spPr>
          <a:xfrm>
            <a:off x="2444592" y="4956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❺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DF8816-969C-4841-8282-AB1608C1C3AE}"/>
              </a:ext>
            </a:extLst>
          </p:cNvPr>
          <p:cNvSpPr txBox="1"/>
          <p:nvPr/>
        </p:nvSpPr>
        <p:spPr>
          <a:xfrm>
            <a:off x="2448132" y="914491"/>
            <a:ext cx="412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❶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A0C18F-ADD8-473E-8030-D9F19891BB72}"/>
              </a:ext>
            </a:extLst>
          </p:cNvPr>
          <p:cNvSpPr txBox="1"/>
          <p:nvPr/>
        </p:nvSpPr>
        <p:spPr>
          <a:xfrm>
            <a:off x="2448132" y="1650253"/>
            <a:ext cx="379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❷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78B34B-AE69-457F-A573-74588E9DBBD0}"/>
              </a:ext>
            </a:extLst>
          </p:cNvPr>
          <p:cNvSpPr txBox="1"/>
          <p:nvPr/>
        </p:nvSpPr>
        <p:spPr>
          <a:xfrm>
            <a:off x="2418635" y="2991830"/>
            <a:ext cx="442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❸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8ADD7ED-6E90-4594-B695-DF1F360CF71E}"/>
              </a:ext>
            </a:extLst>
          </p:cNvPr>
          <p:cNvSpPr txBox="1"/>
          <p:nvPr/>
        </p:nvSpPr>
        <p:spPr>
          <a:xfrm>
            <a:off x="2444592" y="4461126"/>
            <a:ext cx="415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❹</a:t>
            </a:r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25F100A-012D-41EC-A3B9-8411F2B9032A}"/>
              </a:ext>
            </a:extLst>
          </p:cNvPr>
          <p:cNvGrpSpPr/>
          <p:nvPr/>
        </p:nvGrpSpPr>
        <p:grpSpPr>
          <a:xfrm>
            <a:off x="203451" y="1492817"/>
            <a:ext cx="2241142" cy="4281805"/>
            <a:chOff x="756241" y="1905179"/>
            <a:chExt cx="5194950" cy="176578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139CCEC-03EE-4D61-A7F6-AAD84EDF8891}"/>
                </a:ext>
              </a:extLst>
            </p:cNvPr>
            <p:cNvSpPr/>
            <p:nvPr/>
          </p:nvSpPr>
          <p:spPr>
            <a:xfrm>
              <a:off x="756241" y="1905179"/>
              <a:ext cx="5194950" cy="17657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6A439F-1461-4FF0-A83B-3F74FFB82AAC}"/>
                </a:ext>
              </a:extLst>
            </p:cNvPr>
            <p:cNvSpPr txBox="1"/>
            <p:nvPr/>
          </p:nvSpPr>
          <p:spPr>
            <a:xfrm>
              <a:off x="2324801" y="3046316"/>
              <a:ext cx="1842755" cy="151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材料四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BF8C4C1-E9F7-4CBC-96D8-596F90570FE4}"/>
              </a:ext>
            </a:extLst>
          </p:cNvPr>
          <p:cNvGrpSpPr/>
          <p:nvPr/>
        </p:nvGrpSpPr>
        <p:grpSpPr>
          <a:xfrm>
            <a:off x="483685" y="1399810"/>
            <a:ext cx="1680673" cy="529184"/>
            <a:chOff x="1372561" y="1773610"/>
            <a:chExt cx="3895787" cy="644848"/>
          </a:xfrm>
        </p:grpSpPr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994FAD23-DE74-4AB6-9C9D-F1F9F963FA84}"/>
                </a:ext>
              </a:extLst>
            </p:cNvPr>
            <p:cNvSpPr/>
            <p:nvPr/>
          </p:nvSpPr>
          <p:spPr>
            <a:xfrm>
              <a:off x="1372561" y="1773610"/>
              <a:ext cx="3895787" cy="110575"/>
            </a:xfrm>
            <a:prstGeom prst="trapezoid">
              <a:avLst>
                <a:gd name="adj" fmla="val 107452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流程图: 离页连接符 34">
              <a:extLst>
                <a:ext uri="{FF2B5EF4-FFF2-40B4-BE49-F238E27FC236}">
                  <a16:creationId xmlns:a16="http://schemas.microsoft.com/office/drawing/2014/main" id="{58C577E5-77A5-45A9-94CA-3694F3A0467F}"/>
                </a:ext>
              </a:extLst>
            </p:cNvPr>
            <p:cNvSpPr/>
            <p:nvPr/>
          </p:nvSpPr>
          <p:spPr>
            <a:xfrm>
              <a:off x="1502628" y="1776450"/>
              <a:ext cx="3637423" cy="642008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9">
              <a:extLst>
                <a:ext uri="{FF2B5EF4-FFF2-40B4-BE49-F238E27FC236}">
                  <a16:creationId xmlns:a16="http://schemas.microsoft.com/office/drawing/2014/main" id="{D14C29A4-6458-4327-9221-A4D21A1F28F9}"/>
                </a:ext>
              </a:extLst>
            </p:cNvPr>
            <p:cNvSpPr txBox="1"/>
            <p:nvPr/>
          </p:nvSpPr>
          <p:spPr>
            <a:xfrm>
              <a:off x="2134766" y="1896453"/>
              <a:ext cx="2224684" cy="375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FF3300"/>
                </a:buClr>
                <a:buSzPct val="115000"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材料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1-5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6D94FA0-7CA5-4247-B9AA-5332AC7B6F0C}"/>
              </a:ext>
            </a:extLst>
          </p:cNvPr>
          <p:cNvSpPr txBox="1"/>
          <p:nvPr/>
        </p:nvSpPr>
        <p:spPr>
          <a:xfrm>
            <a:off x="822575" y="2227632"/>
            <a:ext cx="1002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材料一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5CD2C3-3CB7-4652-9905-61F61F8491D8}"/>
              </a:ext>
            </a:extLst>
          </p:cNvPr>
          <p:cNvSpPr txBox="1"/>
          <p:nvPr/>
        </p:nvSpPr>
        <p:spPr>
          <a:xfrm>
            <a:off x="800766" y="2925164"/>
            <a:ext cx="993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材料二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C788372-1FF9-47B5-96CA-8C935D9414E1}"/>
              </a:ext>
            </a:extLst>
          </p:cNvPr>
          <p:cNvSpPr txBox="1"/>
          <p:nvPr/>
        </p:nvSpPr>
        <p:spPr>
          <a:xfrm>
            <a:off x="800766" y="3621619"/>
            <a:ext cx="953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材料三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277AF4C-FA12-42E0-B4FD-B8AA252CD9C3}"/>
              </a:ext>
            </a:extLst>
          </p:cNvPr>
          <p:cNvSpPr txBox="1"/>
          <p:nvPr/>
        </p:nvSpPr>
        <p:spPr>
          <a:xfrm>
            <a:off x="800048" y="4956750"/>
            <a:ext cx="87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材料五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439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50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关于面试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4" name="Rectangle 269">
            <a:extLst>
              <a:ext uri="{FF2B5EF4-FFF2-40B4-BE49-F238E27FC236}">
                <a16:creationId xmlns:a16="http://schemas.microsoft.com/office/drawing/2014/main" id="{AF586E65-87FD-4D66-B57E-51B0E9CFEFA2}"/>
              </a:ext>
            </a:extLst>
          </p:cNvPr>
          <p:cNvSpPr/>
          <p:nvPr/>
        </p:nvSpPr>
        <p:spPr>
          <a:xfrm>
            <a:off x="751429" y="5632003"/>
            <a:ext cx="7726102" cy="576241"/>
          </a:xfrm>
          <a:prstGeom prst="rect">
            <a:avLst/>
          </a:prstGeom>
          <a:solidFill>
            <a:srgbClr val="56A8BD"/>
          </a:solidFill>
          <a:ln w="381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24" tIns="41410" rIns="82824" bIns="41410" rtlCol="0" anchor="ctr"/>
          <a:lstStyle/>
          <a:p>
            <a:pPr algn="ctr"/>
            <a:endParaRPr lang="en-US" sz="935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 Box 7">
            <a:extLst>
              <a:ext uri="{FF2B5EF4-FFF2-40B4-BE49-F238E27FC236}">
                <a16:creationId xmlns:a16="http://schemas.microsoft.com/office/drawing/2014/main" id="{AFD9C17B-7B0F-44E2-9FF3-111631FAD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10" y="5690888"/>
            <a:ext cx="7447827" cy="4571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1410" tIns="20706" rIns="41410" bIns="20706" anchor="ctr">
            <a:spAutoFit/>
          </a:bodyPr>
          <a:lstStyle/>
          <a:p>
            <a:pPr algn="ctr" defTabSz="739140">
              <a:lnSpc>
                <a:spcPct val="130000"/>
              </a:lnSpc>
            </a:pPr>
            <a:r>
              <a:rPr lang="zh-CN" altLang="en-US" sz="2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综合成绩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= 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笔试成绩 *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50% + 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面试成绩 *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 Semibold" panose="020B0706030804020204" pitchFamily="34" charset="0"/>
              </a:rPr>
              <a:t>50%</a:t>
            </a:r>
            <a:endParaRPr lang="zh-CN" altLang="en-US" sz="2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Open Sans Semibold" panose="020B0706030804020204" pitchFamily="34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F05F00E-098C-409E-AA53-BA5E77675A1B}"/>
              </a:ext>
            </a:extLst>
          </p:cNvPr>
          <p:cNvGrpSpPr/>
          <p:nvPr/>
        </p:nvGrpSpPr>
        <p:grpSpPr>
          <a:xfrm>
            <a:off x="3076248" y="1690060"/>
            <a:ext cx="1535486" cy="1474645"/>
            <a:chOff x="4375361" y="2015414"/>
            <a:chExt cx="1535841" cy="1474986"/>
          </a:xfrm>
        </p:grpSpPr>
        <p:sp>
          <p:nvSpPr>
            <p:cNvPr id="54" name="任意多边形 15">
              <a:extLst>
                <a:ext uri="{FF2B5EF4-FFF2-40B4-BE49-F238E27FC236}">
                  <a16:creationId xmlns:a16="http://schemas.microsoft.com/office/drawing/2014/main" id="{C53A37A6-0179-43B2-B964-A012E1D89DD7}"/>
                </a:ext>
              </a:extLst>
            </p:cNvPr>
            <p:cNvSpPr/>
            <p:nvPr/>
          </p:nvSpPr>
          <p:spPr>
            <a:xfrm>
              <a:off x="4375361" y="2015414"/>
              <a:ext cx="1483752" cy="1474986"/>
            </a:xfrm>
            <a:custGeom>
              <a:avLst/>
              <a:gdLst>
                <a:gd name="connsiteX0" fmla="*/ 2005276 w 2011372"/>
                <a:gd name="connsiteY0" fmla="*/ 0 h 1999488"/>
                <a:gd name="connsiteX1" fmla="*/ 2011372 w 2011372"/>
                <a:gd name="connsiteY1" fmla="*/ 308 h 1999488"/>
                <a:gd name="connsiteX2" fmla="*/ 2011372 w 2011372"/>
                <a:gd name="connsiteY2" fmla="*/ 1999488 h 1999488"/>
                <a:gd name="connsiteX3" fmla="*/ 0 w 2011372"/>
                <a:gd name="connsiteY3" fmla="*/ 1999488 h 1999488"/>
                <a:gd name="connsiteX4" fmla="*/ 10047 w 2011372"/>
                <a:gd name="connsiteY4" fmla="*/ 1800525 h 1999488"/>
                <a:gd name="connsiteX5" fmla="*/ 2005276 w 2011372"/>
                <a:gd name="connsiteY5" fmla="*/ 0 h 199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372" h="1999488">
                  <a:moveTo>
                    <a:pt x="2005276" y="0"/>
                  </a:moveTo>
                  <a:lnTo>
                    <a:pt x="2011372" y="308"/>
                  </a:lnTo>
                  <a:lnTo>
                    <a:pt x="2011372" y="1999488"/>
                  </a:lnTo>
                  <a:lnTo>
                    <a:pt x="0" y="1999488"/>
                  </a:lnTo>
                  <a:lnTo>
                    <a:pt x="10047" y="1800525"/>
                  </a:lnTo>
                  <a:cubicBezTo>
                    <a:pt x="112753" y="789197"/>
                    <a:pt x="966852" y="0"/>
                    <a:pt x="2005276" y="0"/>
                  </a:cubicBezTo>
                  <a:close/>
                </a:path>
              </a:pathLst>
            </a:custGeom>
            <a:solidFill>
              <a:srgbClr val="DC6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1564552-636B-4366-888E-184A9CB513F7}"/>
                </a:ext>
              </a:extLst>
            </p:cNvPr>
            <p:cNvSpPr txBox="1"/>
            <p:nvPr/>
          </p:nvSpPr>
          <p:spPr>
            <a:xfrm rot="18900000">
              <a:off x="4740703" y="2566470"/>
              <a:ext cx="1170499" cy="81178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960648"/>
                </a:avLst>
              </a:prstTxWarp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结构化面试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B18FA6F-02F6-44E1-AF88-5AEC3FACC9F6}"/>
              </a:ext>
            </a:extLst>
          </p:cNvPr>
          <p:cNvGrpSpPr/>
          <p:nvPr/>
        </p:nvGrpSpPr>
        <p:grpSpPr>
          <a:xfrm>
            <a:off x="3076248" y="3164705"/>
            <a:ext cx="1500254" cy="1474645"/>
            <a:chOff x="4375361" y="3490400"/>
            <a:chExt cx="1500601" cy="1474986"/>
          </a:xfrm>
        </p:grpSpPr>
        <p:sp>
          <p:nvSpPr>
            <p:cNvPr id="62" name="任意多边形 18">
              <a:extLst>
                <a:ext uri="{FF2B5EF4-FFF2-40B4-BE49-F238E27FC236}">
                  <a16:creationId xmlns:a16="http://schemas.microsoft.com/office/drawing/2014/main" id="{C55702CE-041C-44A9-9D8F-025F60B6C707}"/>
                </a:ext>
              </a:extLst>
            </p:cNvPr>
            <p:cNvSpPr/>
            <p:nvPr/>
          </p:nvSpPr>
          <p:spPr>
            <a:xfrm flipV="1">
              <a:off x="4375361" y="3490400"/>
              <a:ext cx="1483752" cy="1474986"/>
            </a:xfrm>
            <a:custGeom>
              <a:avLst/>
              <a:gdLst>
                <a:gd name="connsiteX0" fmla="*/ 2005276 w 2011372"/>
                <a:gd name="connsiteY0" fmla="*/ 0 h 1999488"/>
                <a:gd name="connsiteX1" fmla="*/ 2011372 w 2011372"/>
                <a:gd name="connsiteY1" fmla="*/ 308 h 1999488"/>
                <a:gd name="connsiteX2" fmla="*/ 2011372 w 2011372"/>
                <a:gd name="connsiteY2" fmla="*/ 1999488 h 1999488"/>
                <a:gd name="connsiteX3" fmla="*/ 0 w 2011372"/>
                <a:gd name="connsiteY3" fmla="*/ 1999488 h 1999488"/>
                <a:gd name="connsiteX4" fmla="*/ 10047 w 2011372"/>
                <a:gd name="connsiteY4" fmla="*/ 1800525 h 1999488"/>
                <a:gd name="connsiteX5" fmla="*/ 2005276 w 2011372"/>
                <a:gd name="connsiteY5" fmla="*/ 0 h 199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372" h="1999488">
                  <a:moveTo>
                    <a:pt x="2005276" y="0"/>
                  </a:moveTo>
                  <a:lnTo>
                    <a:pt x="2011372" y="308"/>
                  </a:lnTo>
                  <a:lnTo>
                    <a:pt x="2011372" y="1999488"/>
                  </a:lnTo>
                  <a:lnTo>
                    <a:pt x="0" y="1999488"/>
                  </a:lnTo>
                  <a:lnTo>
                    <a:pt x="10047" y="1800525"/>
                  </a:lnTo>
                  <a:cubicBezTo>
                    <a:pt x="112753" y="789197"/>
                    <a:pt x="966852" y="0"/>
                    <a:pt x="2005276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1">
              <a:extLst>
                <a:ext uri="{FF2B5EF4-FFF2-40B4-BE49-F238E27FC236}">
                  <a16:creationId xmlns:a16="http://schemas.microsoft.com/office/drawing/2014/main" id="{16D8DEAE-4BB6-4FCA-A497-DF0A5BC0764A}"/>
                </a:ext>
              </a:extLst>
            </p:cNvPr>
            <p:cNvSpPr txBox="1"/>
            <p:nvPr/>
          </p:nvSpPr>
          <p:spPr>
            <a:xfrm rot="13064296">
              <a:off x="4705463" y="3567532"/>
              <a:ext cx="1170499" cy="81178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960648"/>
                </a:avLst>
              </a:prstTxWarp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无领导小组讨论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1755C4D-36AC-4889-ACEB-35DA68CA8C3A}"/>
              </a:ext>
            </a:extLst>
          </p:cNvPr>
          <p:cNvGrpSpPr/>
          <p:nvPr/>
        </p:nvGrpSpPr>
        <p:grpSpPr>
          <a:xfrm>
            <a:off x="4514379" y="3164705"/>
            <a:ext cx="1528686" cy="1474645"/>
            <a:chOff x="5813825" y="3490400"/>
            <a:chExt cx="1529040" cy="1474986"/>
          </a:xfrm>
        </p:grpSpPr>
        <p:sp>
          <p:nvSpPr>
            <p:cNvPr id="65" name="任意多边形 21">
              <a:extLst>
                <a:ext uri="{FF2B5EF4-FFF2-40B4-BE49-F238E27FC236}">
                  <a16:creationId xmlns:a16="http://schemas.microsoft.com/office/drawing/2014/main" id="{47FABF68-A324-4E83-BA52-0863357978BB}"/>
                </a:ext>
              </a:extLst>
            </p:cNvPr>
            <p:cNvSpPr/>
            <p:nvPr/>
          </p:nvSpPr>
          <p:spPr>
            <a:xfrm flipH="1" flipV="1">
              <a:off x="5859113" y="3490400"/>
              <a:ext cx="1483752" cy="1474986"/>
            </a:xfrm>
            <a:custGeom>
              <a:avLst/>
              <a:gdLst>
                <a:gd name="connsiteX0" fmla="*/ 2005276 w 2011372"/>
                <a:gd name="connsiteY0" fmla="*/ 0 h 1999488"/>
                <a:gd name="connsiteX1" fmla="*/ 2011372 w 2011372"/>
                <a:gd name="connsiteY1" fmla="*/ 308 h 1999488"/>
                <a:gd name="connsiteX2" fmla="*/ 2011372 w 2011372"/>
                <a:gd name="connsiteY2" fmla="*/ 1999488 h 1999488"/>
                <a:gd name="connsiteX3" fmla="*/ 0 w 2011372"/>
                <a:gd name="connsiteY3" fmla="*/ 1999488 h 1999488"/>
                <a:gd name="connsiteX4" fmla="*/ 10047 w 2011372"/>
                <a:gd name="connsiteY4" fmla="*/ 1800525 h 1999488"/>
                <a:gd name="connsiteX5" fmla="*/ 2005276 w 2011372"/>
                <a:gd name="connsiteY5" fmla="*/ 0 h 199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372" h="1999488">
                  <a:moveTo>
                    <a:pt x="2005276" y="0"/>
                  </a:moveTo>
                  <a:lnTo>
                    <a:pt x="2011372" y="308"/>
                  </a:lnTo>
                  <a:lnTo>
                    <a:pt x="2011372" y="1999488"/>
                  </a:lnTo>
                  <a:lnTo>
                    <a:pt x="0" y="1999488"/>
                  </a:lnTo>
                  <a:lnTo>
                    <a:pt x="10047" y="1800525"/>
                  </a:lnTo>
                  <a:cubicBezTo>
                    <a:pt x="112753" y="789197"/>
                    <a:pt x="966852" y="0"/>
                    <a:pt x="2005276" y="0"/>
                  </a:cubicBezTo>
                  <a:close/>
                </a:path>
              </a:pathLst>
            </a:custGeom>
            <a:solidFill>
              <a:srgbClr val="56A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2">
              <a:extLst>
                <a:ext uri="{FF2B5EF4-FFF2-40B4-BE49-F238E27FC236}">
                  <a16:creationId xmlns:a16="http://schemas.microsoft.com/office/drawing/2014/main" id="{6528CF76-A3BA-4A35-9F34-FF96F8B1215F}"/>
                </a:ext>
              </a:extLst>
            </p:cNvPr>
            <p:cNvSpPr txBox="1"/>
            <p:nvPr/>
          </p:nvSpPr>
          <p:spPr>
            <a:xfrm rot="8100000">
              <a:off x="5813825" y="3602548"/>
              <a:ext cx="1170499" cy="81178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960648"/>
                </a:avLst>
              </a:prstTxWarp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情景模拟面试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C4EF4-CB17-42FE-B888-0503A5FF199C}"/>
              </a:ext>
            </a:extLst>
          </p:cNvPr>
          <p:cNvGrpSpPr/>
          <p:nvPr/>
        </p:nvGrpSpPr>
        <p:grpSpPr>
          <a:xfrm>
            <a:off x="4559656" y="1690061"/>
            <a:ext cx="1483409" cy="1564325"/>
            <a:chOff x="5859113" y="2015414"/>
            <a:chExt cx="1483752" cy="1564685"/>
          </a:xfrm>
        </p:grpSpPr>
        <p:sp>
          <p:nvSpPr>
            <p:cNvPr id="68" name="任意多边形 24">
              <a:extLst>
                <a:ext uri="{FF2B5EF4-FFF2-40B4-BE49-F238E27FC236}">
                  <a16:creationId xmlns:a16="http://schemas.microsoft.com/office/drawing/2014/main" id="{3DA5F129-3D46-418A-BDCF-117514132B61}"/>
                </a:ext>
              </a:extLst>
            </p:cNvPr>
            <p:cNvSpPr/>
            <p:nvPr/>
          </p:nvSpPr>
          <p:spPr>
            <a:xfrm flipH="1">
              <a:off x="5859113" y="2015414"/>
              <a:ext cx="1483752" cy="1474986"/>
            </a:xfrm>
            <a:custGeom>
              <a:avLst/>
              <a:gdLst>
                <a:gd name="connsiteX0" fmla="*/ 2005276 w 2011372"/>
                <a:gd name="connsiteY0" fmla="*/ 0 h 1999488"/>
                <a:gd name="connsiteX1" fmla="*/ 2011372 w 2011372"/>
                <a:gd name="connsiteY1" fmla="*/ 308 h 1999488"/>
                <a:gd name="connsiteX2" fmla="*/ 2011372 w 2011372"/>
                <a:gd name="connsiteY2" fmla="*/ 1999488 h 1999488"/>
                <a:gd name="connsiteX3" fmla="*/ 0 w 2011372"/>
                <a:gd name="connsiteY3" fmla="*/ 1999488 h 1999488"/>
                <a:gd name="connsiteX4" fmla="*/ 10047 w 2011372"/>
                <a:gd name="connsiteY4" fmla="*/ 1800525 h 1999488"/>
                <a:gd name="connsiteX5" fmla="*/ 2005276 w 2011372"/>
                <a:gd name="connsiteY5" fmla="*/ 0 h 199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372" h="1999488">
                  <a:moveTo>
                    <a:pt x="2005276" y="0"/>
                  </a:moveTo>
                  <a:lnTo>
                    <a:pt x="2011372" y="308"/>
                  </a:lnTo>
                  <a:lnTo>
                    <a:pt x="2011372" y="1999488"/>
                  </a:lnTo>
                  <a:lnTo>
                    <a:pt x="0" y="1999488"/>
                  </a:lnTo>
                  <a:lnTo>
                    <a:pt x="10047" y="1800525"/>
                  </a:lnTo>
                  <a:cubicBezTo>
                    <a:pt x="112753" y="789197"/>
                    <a:pt x="966852" y="0"/>
                    <a:pt x="2005276" y="0"/>
                  </a:cubicBezTo>
                  <a:close/>
                </a:path>
              </a:pathLst>
            </a:custGeom>
            <a:solidFill>
              <a:srgbClr val="F1A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0">
              <a:extLst>
                <a:ext uri="{FF2B5EF4-FFF2-40B4-BE49-F238E27FC236}">
                  <a16:creationId xmlns:a16="http://schemas.microsoft.com/office/drawing/2014/main" id="{A7566BF3-913E-4275-BDFF-CA3AA42B91FA}"/>
                </a:ext>
              </a:extLst>
            </p:cNvPr>
            <p:cNvSpPr txBox="1"/>
            <p:nvPr/>
          </p:nvSpPr>
          <p:spPr>
            <a:xfrm rot="3088311">
              <a:off x="5785891" y="2588959"/>
              <a:ext cx="1170499" cy="81178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960648"/>
                </a:avLst>
              </a:prstTxWarp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半结构化面试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01892E9-4CD7-4979-8798-B94432B608E4}"/>
              </a:ext>
            </a:extLst>
          </p:cNvPr>
          <p:cNvGrpSpPr/>
          <p:nvPr/>
        </p:nvGrpSpPr>
        <p:grpSpPr>
          <a:xfrm>
            <a:off x="2466270" y="1020693"/>
            <a:ext cx="4156426" cy="4252573"/>
            <a:chOff x="3765242" y="1345891"/>
            <a:chExt cx="4157388" cy="4253557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ACDFFB76-1C95-4D7D-9AC1-0CD166772D34}"/>
                </a:ext>
              </a:extLst>
            </p:cNvPr>
            <p:cNvGrpSpPr/>
            <p:nvPr/>
          </p:nvGrpSpPr>
          <p:grpSpPr>
            <a:xfrm>
              <a:off x="5683546" y="1345891"/>
              <a:ext cx="320781" cy="4253557"/>
              <a:chOff x="5683546" y="1345891"/>
              <a:chExt cx="320781" cy="4253557"/>
            </a:xfrm>
          </p:grpSpPr>
          <p:sp>
            <p:nvSpPr>
              <p:cNvPr id="78" name="圆角矩形 47">
                <a:extLst>
                  <a:ext uri="{FF2B5EF4-FFF2-40B4-BE49-F238E27FC236}">
                    <a16:creationId xmlns:a16="http://schemas.microsoft.com/office/drawing/2014/main" id="{61EEFCDC-8BD8-4D8F-A39D-708EBC022C1F}"/>
                  </a:ext>
                </a:extLst>
              </p:cNvPr>
              <p:cNvSpPr/>
              <p:nvPr/>
            </p:nvSpPr>
            <p:spPr>
              <a:xfrm>
                <a:off x="5683546" y="1345891"/>
                <a:ext cx="320781" cy="425355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37000">
                    <a:srgbClr val="FBFBFB"/>
                  </a:gs>
                  <a:gs pos="54000">
                    <a:srgbClr val="F8F8F8"/>
                  </a:gs>
                  <a:gs pos="83000">
                    <a:srgbClr val="E7E7E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152400" sx="101000" sy="101000" algn="ctr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Freeform 131">
                <a:extLst>
                  <a:ext uri="{FF2B5EF4-FFF2-40B4-BE49-F238E27FC236}">
                    <a16:creationId xmlns:a16="http://schemas.microsoft.com/office/drawing/2014/main" id="{3D95636D-921B-4EF4-A4C8-7ABB74105C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9477" y="1444943"/>
                <a:ext cx="159271" cy="182173"/>
              </a:xfrm>
              <a:custGeom>
                <a:avLst/>
                <a:gdLst>
                  <a:gd name="T0" fmla="*/ 0 w 153"/>
                  <a:gd name="T1" fmla="*/ 0 h 175"/>
                  <a:gd name="T2" fmla="*/ 109 w 153"/>
                  <a:gd name="T3" fmla="*/ 0 h 175"/>
                  <a:gd name="T4" fmla="*/ 109 w 153"/>
                  <a:gd name="T5" fmla="*/ 20 h 175"/>
                  <a:gd name="T6" fmla="*/ 90 w 153"/>
                  <a:gd name="T7" fmla="*/ 20 h 175"/>
                  <a:gd name="T8" fmla="*/ 90 w 153"/>
                  <a:gd name="T9" fmla="*/ 50 h 175"/>
                  <a:gd name="T10" fmla="*/ 60 w 153"/>
                  <a:gd name="T11" fmla="*/ 50 h 175"/>
                  <a:gd name="T12" fmla="*/ 60 w 153"/>
                  <a:gd name="T13" fmla="*/ 101 h 175"/>
                  <a:gd name="T14" fmla="*/ 90 w 153"/>
                  <a:gd name="T15" fmla="*/ 101 h 175"/>
                  <a:gd name="T16" fmla="*/ 90 w 153"/>
                  <a:gd name="T17" fmla="*/ 132 h 175"/>
                  <a:gd name="T18" fmla="*/ 109 w 153"/>
                  <a:gd name="T19" fmla="*/ 132 h 175"/>
                  <a:gd name="T20" fmla="*/ 109 w 153"/>
                  <a:gd name="T21" fmla="*/ 175 h 175"/>
                  <a:gd name="T22" fmla="*/ 56 w 153"/>
                  <a:gd name="T23" fmla="*/ 125 h 175"/>
                  <a:gd name="T24" fmla="*/ 0 w 153"/>
                  <a:gd name="T25" fmla="*/ 175 h 175"/>
                  <a:gd name="T26" fmla="*/ 0 w 153"/>
                  <a:gd name="T27" fmla="*/ 0 h 175"/>
                  <a:gd name="T28" fmla="*/ 0 w 153"/>
                  <a:gd name="T29" fmla="*/ 0 h 175"/>
                  <a:gd name="T30" fmla="*/ 77 w 153"/>
                  <a:gd name="T31" fmla="*/ 63 h 175"/>
                  <a:gd name="T32" fmla="*/ 77 w 153"/>
                  <a:gd name="T33" fmla="*/ 86 h 175"/>
                  <a:gd name="T34" fmla="*/ 103 w 153"/>
                  <a:gd name="T35" fmla="*/ 86 h 175"/>
                  <a:gd name="T36" fmla="*/ 103 w 153"/>
                  <a:gd name="T37" fmla="*/ 112 h 175"/>
                  <a:gd name="T38" fmla="*/ 127 w 153"/>
                  <a:gd name="T39" fmla="*/ 112 h 175"/>
                  <a:gd name="T40" fmla="*/ 127 w 153"/>
                  <a:gd name="T41" fmla="*/ 86 h 175"/>
                  <a:gd name="T42" fmla="*/ 153 w 153"/>
                  <a:gd name="T43" fmla="*/ 86 h 175"/>
                  <a:gd name="T44" fmla="*/ 153 w 153"/>
                  <a:gd name="T45" fmla="*/ 63 h 175"/>
                  <a:gd name="T46" fmla="*/ 127 w 153"/>
                  <a:gd name="T47" fmla="*/ 63 h 175"/>
                  <a:gd name="T48" fmla="*/ 127 w 153"/>
                  <a:gd name="T49" fmla="*/ 37 h 175"/>
                  <a:gd name="T50" fmla="*/ 103 w 153"/>
                  <a:gd name="T51" fmla="*/ 37 h 175"/>
                  <a:gd name="T52" fmla="*/ 103 w 153"/>
                  <a:gd name="T53" fmla="*/ 63 h 175"/>
                  <a:gd name="T54" fmla="*/ 77 w 153"/>
                  <a:gd name="T55" fmla="*/ 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3" h="175">
                    <a:moveTo>
                      <a:pt x="0" y="0"/>
                    </a:moveTo>
                    <a:lnTo>
                      <a:pt x="109" y="0"/>
                    </a:lnTo>
                    <a:lnTo>
                      <a:pt x="109" y="20"/>
                    </a:lnTo>
                    <a:lnTo>
                      <a:pt x="90" y="20"/>
                    </a:lnTo>
                    <a:lnTo>
                      <a:pt x="90" y="50"/>
                    </a:lnTo>
                    <a:lnTo>
                      <a:pt x="60" y="50"/>
                    </a:lnTo>
                    <a:lnTo>
                      <a:pt x="60" y="101"/>
                    </a:lnTo>
                    <a:lnTo>
                      <a:pt x="90" y="101"/>
                    </a:lnTo>
                    <a:lnTo>
                      <a:pt x="90" y="132"/>
                    </a:lnTo>
                    <a:lnTo>
                      <a:pt x="109" y="132"/>
                    </a:lnTo>
                    <a:lnTo>
                      <a:pt x="109" y="175"/>
                    </a:lnTo>
                    <a:lnTo>
                      <a:pt x="56" y="125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7" y="63"/>
                    </a:moveTo>
                    <a:lnTo>
                      <a:pt x="77" y="86"/>
                    </a:lnTo>
                    <a:lnTo>
                      <a:pt x="103" y="86"/>
                    </a:lnTo>
                    <a:lnTo>
                      <a:pt x="103" y="112"/>
                    </a:lnTo>
                    <a:lnTo>
                      <a:pt x="127" y="112"/>
                    </a:lnTo>
                    <a:lnTo>
                      <a:pt x="127" y="86"/>
                    </a:lnTo>
                    <a:lnTo>
                      <a:pt x="153" y="86"/>
                    </a:lnTo>
                    <a:lnTo>
                      <a:pt x="153" y="63"/>
                    </a:lnTo>
                    <a:lnTo>
                      <a:pt x="127" y="63"/>
                    </a:lnTo>
                    <a:lnTo>
                      <a:pt x="127" y="37"/>
                    </a:lnTo>
                    <a:lnTo>
                      <a:pt x="103" y="37"/>
                    </a:lnTo>
                    <a:lnTo>
                      <a:pt x="103" y="63"/>
                    </a:lnTo>
                    <a:lnTo>
                      <a:pt x="77" y="63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7">
                <a:extLst>
                  <a:ext uri="{FF2B5EF4-FFF2-40B4-BE49-F238E27FC236}">
                    <a16:creationId xmlns:a16="http://schemas.microsoft.com/office/drawing/2014/main" id="{AC346F31-754B-4F19-82C6-8B0ED68E30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3006" y="5273346"/>
                <a:ext cx="150943" cy="238387"/>
              </a:xfrm>
              <a:custGeom>
                <a:avLst/>
                <a:gdLst>
                  <a:gd name="T0" fmla="*/ 57 w 67"/>
                  <a:gd name="T1" fmla="*/ 10 h 106"/>
                  <a:gd name="T2" fmla="*/ 62 w 67"/>
                  <a:gd name="T3" fmla="*/ 51 h 106"/>
                  <a:gd name="T4" fmla="*/ 51 w 67"/>
                  <a:gd name="T5" fmla="*/ 66 h 106"/>
                  <a:gd name="T6" fmla="*/ 55 w 67"/>
                  <a:gd name="T7" fmla="*/ 65 h 106"/>
                  <a:gd name="T8" fmla="*/ 57 w 67"/>
                  <a:gd name="T9" fmla="*/ 73 h 106"/>
                  <a:gd name="T10" fmla="*/ 56 w 67"/>
                  <a:gd name="T11" fmla="*/ 80 h 106"/>
                  <a:gd name="T12" fmla="*/ 57 w 67"/>
                  <a:gd name="T13" fmla="*/ 86 h 106"/>
                  <a:gd name="T14" fmla="*/ 55 w 67"/>
                  <a:gd name="T15" fmla="*/ 93 h 106"/>
                  <a:gd name="T16" fmla="*/ 15 w 67"/>
                  <a:gd name="T17" fmla="*/ 97 h 106"/>
                  <a:gd name="T18" fmla="*/ 12 w 67"/>
                  <a:gd name="T19" fmla="*/ 95 h 106"/>
                  <a:gd name="T20" fmla="*/ 12 w 67"/>
                  <a:gd name="T21" fmla="*/ 83 h 106"/>
                  <a:gd name="T22" fmla="*/ 12 w 67"/>
                  <a:gd name="T23" fmla="*/ 82 h 106"/>
                  <a:gd name="T24" fmla="*/ 12 w 67"/>
                  <a:gd name="T25" fmla="*/ 71 h 106"/>
                  <a:gd name="T26" fmla="*/ 15 w 67"/>
                  <a:gd name="T27" fmla="*/ 69 h 106"/>
                  <a:gd name="T28" fmla="*/ 16 w 67"/>
                  <a:gd name="T29" fmla="*/ 63 h 106"/>
                  <a:gd name="T30" fmla="*/ 0 w 67"/>
                  <a:gd name="T31" fmla="*/ 34 h 106"/>
                  <a:gd name="T32" fmla="*/ 33 w 67"/>
                  <a:gd name="T33" fmla="*/ 0 h 106"/>
                  <a:gd name="T34" fmla="*/ 28 w 67"/>
                  <a:gd name="T35" fmla="*/ 41 h 106"/>
                  <a:gd name="T36" fmla="*/ 30 w 67"/>
                  <a:gd name="T37" fmla="*/ 39 h 106"/>
                  <a:gd name="T38" fmla="*/ 33 w 67"/>
                  <a:gd name="T39" fmla="*/ 41 h 106"/>
                  <a:gd name="T40" fmla="*/ 36 w 67"/>
                  <a:gd name="T41" fmla="*/ 39 h 106"/>
                  <a:gd name="T42" fmla="*/ 39 w 67"/>
                  <a:gd name="T43" fmla="*/ 41 h 106"/>
                  <a:gd name="T44" fmla="*/ 43 w 67"/>
                  <a:gd name="T45" fmla="*/ 38 h 106"/>
                  <a:gd name="T46" fmla="*/ 39 w 67"/>
                  <a:gd name="T47" fmla="*/ 52 h 106"/>
                  <a:gd name="T48" fmla="*/ 44 w 67"/>
                  <a:gd name="T49" fmla="*/ 66 h 106"/>
                  <a:gd name="T50" fmla="*/ 44 w 67"/>
                  <a:gd name="T51" fmla="*/ 58 h 106"/>
                  <a:gd name="T52" fmla="*/ 56 w 67"/>
                  <a:gd name="T53" fmla="*/ 47 h 106"/>
                  <a:gd name="T54" fmla="*/ 52 w 67"/>
                  <a:gd name="T55" fmla="*/ 15 h 106"/>
                  <a:gd name="T56" fmla="*/ 15 w 67"/>
                  <a:gd name="T57" fmla="*/ 15 h 106"/>
                  <a:gd name="T58" fmla="*/ 11 w 67"/>
                  <a:gd name="T59" fmla="*/ 48 h 106"/>
                  <a:gd name="T60" fmla="*/ 23 w 67"/>
                  <a:gd name="T61" fmla="*/ 59 h 106"/>
                  <a:gd name="T62" fmla="*/ 23 w 67"/>
                  <a:gd name="T63" fmla="*/ 67 h 106"/>
                  <a:gd name="T64" fmla="*/ 29 w 67"/>
                  <a:gd name="T65" fmla="*/ 52 h 106"/>
                  <a:gd name="T66" fmla="*/ 25 w 67"/>
                  <a:gd name="T67" fmla="*/ 38 h 106"/>
                  <a:gd name="T68" fmla="*/ 40 w 67"/>
                  <a:gd name="T69" fmla="*/ 43 h 106"/>
                  <a:gd name="T70" fmla="*/ 36 w 67"/>
                  <a:gd name="T71" fmla="*/ 42 h 106"/>
                  <a:gd name="T72" fmla="*/ 30 w 67"/>
                  <a:gd name="T73" fmla="*/ 42 h 106"/>
                  <a:gd name="T74" fmla="*/ 27 w 67"/>
                  <a:gd name="T75" fmla="*/ 42 h 106"/>
                  <a:gd name="T76" fmla="*/ 32 w 67"/>
                  <a:gd name="T77" fmla="*/ 51 h 106"/>
                  <a:gd name="T78" fmla="*/ 32 w 67"/>
                  <a:gd name="T79" fmla="*/ 67 h 106"/>
                  <a:gd name="T80" fmla="*/ 35 w 67"/>
                  <a:gd name="T81" fmla="*/ 51 h 106"/>
                  <a:gd name="T82" fmla="*/ 35 w 67"/>
                  <a:gd name="T83" fmla="*/ 50 h 106"/>
                  <a:gd name="T84" fmla="*/ 43 w 67"/>
                  <a:gd name="T85" fmla="*/ 96 h 106"/>
                  <a:gd name="T86" fmla="*/ 34 w 67"/>
                  <a:gd name="T87" fmla="*/ 106 h 106"/>
                  <a:gd name="T88" fmla="*/ 43 w 67"/>
                  <a:gd name="T89" fmla="*/ 96 h 106"/>
                  <a:gd name="T90" fmla="*/ 17 w 67"/>
                  <a:gd name="T91" fmla="*/ 88 h 106"/>
                  <a:gd name="T92" fmla="*/ 17 w 67"/>
                  <a:gd name="T93" fmla="*/ 90 h 106"/>
                  <a:gd name="T94" fmla="*/ 50 w 67"/>
                  <a:gd name="T95" fmla="*/ 86 h 106"/>
                  <a:gd name="T96" fmla="*/ 50 w 67"/>
                  <a:gd name="T97" fmla="*/ 73 h 106"/>
                  <a:gd name="T98" fmla="*/ 17 w 67"/>
                  <a:gd name="T99" fmla="*/ 77 h 106"/>
                  <a:gd name="T100" fmla="*/ 50 w 67"/>
                  <a:gd name="T101" fmla="*/ 74 h 106"/>
                  <a:gd name="T102" fmla="*/ 50 w 67"/>
                  <a:gd name="T103" fmla="*/ 7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5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6"/>
                      <a:pt x="56" y="59"/>
                      <a:pt x="51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7" y="70"/>
                      <a:pt x="57" y="72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90"/>
                      <a:pt x="56" y="92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1" y="93"/>
                      <a:pt x="11" y="91"/>
                      <a:pt x="10" y="90"/>
                    </a:cubicBezTo>
                    <a:cubicBezTo>
                      <a:pt x="10" y="88"/>
                      <a:pt x="11" y="86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1"/>
                      <a:pt x="11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5"/>
                      <a:pt x="4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7" y="41"/>
                      <a:pt x="27" y="41"/>
                      <a:pt x="28" y="41"/>
                    </a:cubicBezTo>
                    <a:cubicBezTo>
                      <a:pt x="28" y="41"/>
                      <a:pt x="29" y="41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2" y="41"/>
                      <a:pt x="33" y="41"/>
                    </a:cubicBezTo>
                    <a:cubicBezTo>
                      <a:pt x="34" y="41"/>
                      <a:pt x="35" y="41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1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2"/>
                      <a:pt x="56" y="47"/>
                    </a:cubicBezTo>
                    <a:cubicBezTo>
                      <a:pt x="59" y="44"/>
                      <a:pt x="60" y="39"/>
                      <a:pt x="60" y="34"/>
                    </a:cubicBezTo>
                    <a:cubicBezTo>
                      <a:pt x="60" y="27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5" y="15"/>
                    </a:cubicBezTo>
                    <a:cubicBezTo>
                      <a:pt x="10" y="20"/>
                      <a:pt x="7" y="27"/>
                      <a:pt x="7" y="34"/>
                    </a:cubicBezTo>
                    <a:cubicBezTo>
                      <a:pt x="7" y="39"/>
                      <a:pt x="8" y="44"/>
                      <a:pt x="11" y="48"/>
                    </a:cubicBezTo>
                    <a:cubicBezTo>
                      <a:pt x="13" y="52"/>
                      <a:pt x="17" y="55"/>
                      <a:pt x="21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3"/>
                    </a:moveTo>
                    <a:cubicBezTo>
                      <a:pt x="40" y="43"/>
                      <a:pt x="40" y="43"/>
                      <a:pt x="39" y="43"/>
                    </a:cubicBezTo>
                    <a:cubicBezTo>
                      <a:pt x="38" y="43"/>
                      <a:pt x="37" y="43"/>
                      <a:pt x="36" y="42"/>
                    </a:cubicBezTo>
                    <a:cubicBezTo>
                      <a:pt x="35" y="42"/>
                      <a:pt x="34" y="43"/>
                      <a:pt x="33" y="43"/>
                    </a:cubicBezTo>
                    <a:cubicBezTo>
                      <a:pt x="32" y="43"/>
                      <a:pt x="31" y="42"/>
                      <a:pt x="30" y="42"/>
                    </a:cubicBezTo>
                    <a:cubicBezTo>
                      <a:pt x="29" y="42"/>
                      <a:pt x="28" y="43"/>
                      <a:pt x="28" y="43"/>
                    </a:cubicBezTo>
                    <a:cubicBezTo>
                      <a:pt x="27" y="43"/>
                      <a:pt x="27" y="43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3"/>
                      <a:pt x="40" y="43"/>
                      <a:pt x="40" y="43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7"/>
                      <a:pt x="43" y="97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7" y="89"/>
                      <a:pt x="17" y="90"/>
                      <a:pt x="17" y="90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7"/>
                      <a:pt x="50" y="86"/>
                      <a:pt x="50" y="86"/>
                    </a:cubicBezTo>
                    <a:cubicBezTo>
                      <a:pt x="50" y="86"/>
                      <a:pt x="50" y="86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6"/>
                      <a:pt x="17" y="76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4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0F2A9E75-A635-4491-9D19-871A3F05F99C}"/>
                </a:ext>
              </a:extLst>
            </p:cNvPr>
            <p:cNvGrpSpPr/>
            <p:nvPr/>
          </p:nvGrpSpPr>
          <p:grpSpPr>
            <a:xfrm>
              <a:off x="3765242" y="3331124"/>
              <a:ext cx="4157388" cy="320782"/>
              <a:chOff x="3765242" y="3331124"/>
              <a:chExt cx="4157388" cy="320782"/>
            </a:xfrm>
          </p:grpSpPr>
          <p:sp>
            <p:nvSpPr>
              <p:cNvPr id="73" name="圆角矩形 42">
                <a:extLst>
                  <a:ext uri="{FF2B5EF4-FFF2-40B4-BE49-F238E27FC236}">
                    <a16:creationId xmlns:a16="http://schemas.microsoft.com/office/drawing/2014/main" id="{189A953E-FE82-41F3-8945-DA1715935C12}"/>
                  </a:ext>
                </a:extLst>
              </p:cNvPr>
              <p:cNvSpPr/>
              <p:nvPr/>
            </p:nvSpPr>
            <p:spPr>
              <a:xfrm rot="5400000">
                <a:off x="5683545" y="1412821"/>
                <a:ext cx="320782" cy="4157388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37000">
                    <a:srgbClr val="FBFBFB"/>
                  </a:gs>
                  <a:gs pos="54000">
                    <a:srgbClr val="F8F8F8"/>
                  </a:gs>
                  <a:gs pos="83000">
                    <a:srgbClr val="E7E7E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152400" sx="101000" sy="101000" algn="ctr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10503311-C4A3-439F-B06A-D1284E58D636}"/>
                  </a:ext>
                </a:extLst>
              </p:cNvPr>
              <p:cNvGrpSpPr/>
              <p:nvPr/>
            </p:nvGrpSpPr>
            <p:grpSpPr>
              <a:xfrm>
                <a:off x="7641574" y="3369375"/>
                <a:ext cx="187371" cy="206588"/>
                <a:chOff x="1917700" y="530225"/>
                <a:chExt cx="495300" cy="546100"/>
              </a:xfrm>
              <a:solidFill>
                <a:srgbClr val="3A3A3A"/>
              </a:solidFill>
            </p:grpSpPr>
            <p:sp>
              <p:nvSpPr>
                <p:cNvPr id="76" name="Freeform 23">
                  <a:extLst>
                    <a:ext uri="{FF2B5EF4-FFF2-40B4-BE49-F238E27FC236}">
                      <a16:creationId xmlns:a16="http://schemas.microsoft.com/office/drawing/2014/main" id="{B75F163D-6D87-4C8E-98AE-3BC62B905B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17700" y="530225"/>
                  <a:ext cx="495300" cy="546100"/>
                </a:xfrm>
                <a:custGeom>
                  <a:avLst/>
                  <a:gdLst>
                    <a:gd name="T0" fmla="*/ 160 w 176"/>
                    <a:gd name="T1" fmla="*/ 130 h 194"/>
                    <a:gd name="T2" fmla="*/ 176 w 176"/>
                    <a:gd name="T3" fmla="*/ 114 h 194"/>
                    <a:gd name="T4" fmla="*/ 160 w 176"/>
                    <a:gd name="T5" fmla="*/ 98 h 194"/>
                    <a:gd name="T6" fmla="*/ 152 w 176"/>
                    <a:gd name="T7" fmla="*/ 100 h 194"/>
                    <a:gd name="T8" fmla="*/ 90 w 176"/>
                    <a:gd name="T9" fmla="*/ 34 h 194"/>
                    <a:gd name="T10" fmla="*/ 91 w 176"/>
                    <a:gd name="T11" fmla="*/ 32 h 194"/>
                    <a:gd name="T12" fmla="*/ 91 w 176"/>
                    <a:gd name="T13" fmla="*/ 7 h 194"/>
                    <a:gd name="T14" fmla="*/ 66 w 176"/>
                    <a:gd name="T15" fmla="*/ 7 h 194"/>
                    <a:gd name="T16" fmla="*/ 51 w 176"/>
                    <a:gd name="T17" fmla="*/ 21 h 194"/>
                    <a:gd name="T18" fmla="*/ 34 w 176"/>
                    <a:gd name="T19" fmla="*/ 18 h 194"/>
                    <a:gd name="T20" fmla="*/ 1 w 176"/>
                    <a:gd name="T21" fmla="*/ 31 h 194"/>
                    <a:gd name="T22" fmla="*/ 1 w 176"/>
                    <a:gd name="T23" fmla="*/ 37 h 194"/>
                    <a:gd name="T24" fmla="*/ 61 w 176"/>
                    <a:gd name="T25" fmla="*/ 97 h 194"/>
                    <a:gd name="T26" fmla="*/ 64 w 176"/>
                    <a:gd name="T27" fmla="*/ 98 h 194"/>
                    <a:gd name="T28" fmla="*/ 67 w 176"/>
                    <a:gd name="T29" fmla="*/ 97 h 194"/>
                    <a:gd name="T30" fmla="*/ 77 w 176"/>
                    <a:gd name="T31" fmla="*/ 47 h 194"/>
                    <a:gd name="T32" fmla="*/ 84 w 176"/>
                    <a:gd name="T33" fmla="*/ 39 h 194"/>
                    <a:gd name="T34" fmla="*/ 146 w 176"/>
                    <a:gd name="T35" fmla="*/ 106 h 194"/>
                    <a:gd name="T36" fmla="*/ 144 w 176"/>
                    <a:gd name="T37" fmla="*/ 114 h 194"/>
                    <a:gd name="T38" fmla="*/ 146 w 176"/>
                    <a:gd name="T39" fmla="*/ 122 h 194"/>
                    <a:gd name="T40" fmla="*/ 126 w 176"/>
                    <a:gd name="T41" fmla="*/ 142 h 194"/>
                    <a:gd name="T42" fmla="*/ 112 w 176"/>
                    <a:gd name="T43" fmla="*/ 138 h 194"/>
                    <a:gd name="T44" fmla="*/ 88 w 176"/>
                    <a:gd name="T45" fmla="*/ 162 h 194"/>
                    <a:gd name="T46" fmla="*/ 52 w 176"/>
                    <a:gd name="T47" fmla="*/ 162 h 194"/>
                    <a:gd name="T48" fmla="*/ 32 w 176"/>
                    <a:gd name="T49" fmla="*/ 182 h 194"/>
                    <a:gd name="T50" fmla="*/ 32 w 176"/>
                    <a:gd name="T51" fmla="*/ 190 h 194"/>
                    <a:gd name="T52" fmla="*/ 36 w 176"/>
                    <a:gd name="T53" fmla="*/ 194 h 194"/>
                    <a:gd name="T54" fmla="*/ 156 w 176"/>
                    <a:gd name="T55" fmla="*/ 194 h 194"/>
                    <a:gd name="T56" fmla="*/ 160 w 176"/>
                    <a:gd name="T57" fmla="*/ 190 h 194"/>
                    <a:gd name="T58" fmla="*/ 160 w 176"/>
                    <a:gd name="T59" fmla="*/ 182 h 194"/>
                    <a:gd name="T60" fmla="*/ 140 w 176"/>
                    <a:gd name="T61" fmla="*/ 162 h 194"/>
                    <a:gd name="T62" fmla="*/ 136 w 176"/>
                    <a:gd name="T63" fmla="*/ 162 h 194"/>
                    <a:gd name="T64" fmla="*/ 132 w 176"/>
                    <a:gd name="T65" fmla="*/ 148 h 194"/>
                    <a:gd name="T66" fmla="*/ 152 w 176"/>
                    <a:gd name="T67" fmla="*/ 128 h 194"/>
                    <a:gd name="T68" fmla="*/ 160 w 176"/>
                    <a:gd name="T69" fmla="*/ 130 h 194"/>
                    <a:gd name="T70" fmla="*/ 55 w 176"/>
                    <a:gd name="T71" fmla="*/ 48 h 194"/>
                    <a:gd name="T72" fmla="*/ 52 w 176"/>
                    <a:gd name="T73" fmla="*/ 50 h 194"/>
                    <a:gd name="T74" fmla="*/ 50 w 176"/>
                    <a:gd name="T75" fmla="*/ 48 h 194"/>
                    <a:gd name="T76" fmla="*/ 31 w 176"/>
                    <a:gd name="T77" fmla="*/ 42 h 194"/>
                    <a:gd name="T78" fmla="*/ 27 w 176"/>
                    <a:gd name="T79" fmla="*/ 39 h 194"/>
                    <a:gd name="T80" fmla="*/ 30 w 176"/>
                    <a:gd name="T81" fmla="*/ 34 h 194"/>
                    <a:gd name="T82" fmla="*/ 34 w 176"/>
                    <a:gd name="T83" fmla="*/ 34 h 194"/>
                    <a:gd name="T84" fmla="*/ 55 w 176"/>
                    <a:gd name="T85" fmla="*/ 43 h 194"/>
                    <a:gd name="T86" fmla="*/ 55 w 176"/>
                    <a:gd name="T87" fmla="*/ 48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76" h="194">
                      <a:moveTo>
                        <a:pt x="160" y="130"/>
                      </a:moveTo>
                      <a:cubicBezTo>
                        <a:pt x="169" y="130"/>
                        <a:pt x="176" y="123"/>
                        <a:pt x="176" y="114"/>
                      </a:cubicBezTo>
                      <a:cubicBezTo>
                        <a:pt x="176" y="105"/>
                        <a:pt x="169" y="98"/>
                        <a:pt x="160" y="98"/>
                      </a:cubicBezTo>
                      <a:cubicBezTo>
                        <a:pt x="157" y="98"/>
                        <a:pt x="155" y="99"/>
                        <a:pt x="152" y="100"/>
                      </a:cubicBezTo>
                      <a:cubicBezTo>
                        <a:pt x="90" y="34"/>
                        <a:pt x="90" y="34"/>
                        <a:pt x="90" y="34"/>
                      </a:cubicBezTo>
                      <a:cubicBezTo>
                        <a:pt x="91" y="32"/>
                        <a:pt x="91" y="32"/>
                        <a:pt x="91" y="32"/>
                      </a:cubicBezTo>
                      <a:cubicBezTo>
                        <a:pt x="98" y="25"/>
                        <a:pt x="98" y="14"/>
                        <a:pt x="91" y="7"/>
                      </a:cubicBezTo>
                      <a:cubicBezTo>
                        <a:pt x="84" y="0"/>
                        <a:pt x="73" y="0"/>
                        <a:pt x="66" y="7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46" y="19"/>
                        <a:pt x="40" y="18"/>
                        <a:pt x="34" y="18"/>
                      </a:cubicBezTo>
                      <a:cubicBezTo>
                        <a:pt x="22" y="18"/>
                        <a:pt x="10" y="23"/>
                        <a:pt x="1" y="31"/>
                      </a:cubicBezTo>
                      <a:cubicBezTo>
                        <a:pt x="0" y="33"/>
                        <a:pt x="0" y="35"/>
                        <a:pt x="1" y="37"/>
                      </a:cubicBezTo>
                      <a:cubicBezTo>
                        <a:pt x="61" y="97"/>
                        <a:pt x="61" y="97"/>
                        <a:pt x="61" y="97"/>
                      </a:cubicBezTo>
                      <a:cubicBezTo>
                        <a:pt x="62" y="97"/>
                        <a:pt x="63" y="98"/>
                        <a:pt x="64" y="98"/>
                      </a:cubicBezTo>
                      <a:cubicBezTo>
                        <a:pt x="65" y="98"/>
                        <a:pt x="66" y="97"/>
                        <a:pt x="67" y="97"/>
                      </a:cubicBezTo>
                      <a:cubicBezTo>
                        <a:pt x="80" y="83"/>
                        <a:pt x="84" y="63"/>
                        <a:pt x="77" y="47"/>
                      </a:cubicBezTo>
                      <a:cubicBezTo>
                        <a:pt x="84" y="39"/>
                        <a:pt x="84" y="39"/>
                        <a:pt x="84" y="39"/>
                      </a:cubicBezTo>
                      <a:cubicBezTo>
                        <a:pt x="146" y="106"/>
                        <a:pt x="146" y="106"/>
                        <a:pt x="146" y="106"/>
                      </a:cubicBezTo>
                      <a:cubicBezTo>
                        <a:pt x="145" y="108"/>
                        <a:pt x="144" y="111"/>
                        <a:pt x="144" y="114"/>
                      </a:cubicBezTo>
                      <a:cubicBezTo>
                        <a:pt x="144" y="117"/>
                        <a:pt x="145" y="120"/>
                        <a:pt x="146" y="122"/>
                      </a:cubicBezTo>
                      <a:cubicBezTo>
                        <a:pt x="126" y="142"/>
                        <a:pt x="126" y="142"/>
                        <a:pt x="126" y="142"/>
                      </a:cubicBezTo>
                      <a:cubicBezTo>
                        <a:pt x="122" y="140"/>
                        <a:pt x="117" y="138"/>
                        <a:pt x="112" y="138"/>
                      </a:cubicBezTo>
                      <a:cubicBezTo>
                        <a:pt x="99" y="138"/>
                        <a:pt x="88" y="149"/>
                        <a:pt x="88" y="162"/>
                      </a:cubicBezTo>
                      <a:cubicBezTo>
                        <a:pt x="52" y="162"/>
                        <a:pt x="52" y="162"/>
                        <a:pt x="52" y="162"/>
                      </a:cubicBezTo>
                      <a:cubicBezTo>
                        <a:pt x="41" y="162"/>
                        <a:pt x="32" y="171"/>
                        <a:pt x="32" y="182"/>
                      </a:cubicBezTo>
                      <a:cubicBezTo>
                        <a:pt x="32" y="190"/>
                        <a:pt x="32" y="190"/>
                        <a:pt x="32" y="190"/>
                      </a:cubicBezTo>
                      <a:cubicBezTo>
                        <a:pt x="32" y="192"/>
                        <a:pt x="34" y="194"/>
                        <a:pt x="36" y="194"/>
                      </a:cubicBezTo>
                      <a:cubicBezTo>
                        <a:pt x="156" y="194"/>
                        <a:pt x="156" y="194"/>
                        <a:pt x="156" y="194"/>
                      </a:cubicBezTo>
                      <a:cubicBezTo>
                        <a:pt x="158" y="194"/>
                        <a:pt x="160" y="192"/>
                        <a:pt x="160" y="190"/>
                      </a:cubicBezTo>
                      <a:cubicBezTo>
                        <a:pt x="160" y="182"/>
                        <a:pt x="160" y="182"/>
                        <a:pt x="160" y="182"/>
                      </a:cubicBezTo>
                      <a:cubicBezTo>
                        <a:pt x="160" y="171"/>
                        <a:pt x="151" y="162"/>
                        <a:pt x="140" y="162"/>
                      </a:cubicBezTo>
                      <a:cubicBezTo>
                        <a:pt x="136" y="162"/>
                        <a:pt x="136" y="162"/>
                        <a:pt x="136" y="162"/>
                      </a:cubicBezTo>
                      <a:cubicBezTo>
                        <a:pt x="136" y="157"/>
                        <a:pt x="134" y="152"/>
                        <a:pt x="132" y="148"/>
                      </a:cubicBezTo>
                      <a:cubicBezTo>
                        <a:pt x="152" y="128"/>
                        <a:pt x="152" y="128"/>
                        <a:pt x="152" y="128"/>
                      </a:cubicBezTo>
                      <a:cubicBezTo>
                        <a:pt x="154" y="129"/>
                        <a:pt x="157" y="130"/>
                        <a:pt x="160" y="130"/>
                      </a:cubicBezTo>
                      <a:close/>
                      <a:moveTo>
                        <a:pt x="55" y="48"/>
                      </a:moveTo>
                      <a:cubicBezTo>
                        <a:pt x="55" y="49"/>
                        <a:pt x="53" y="50"/>
                        <a:pt x="52" y="50"/>
                      </a:cubicBezTo>
                      <a:cubicBezTo>
                        <a:pt x="51" y="50"/>
                        <a:pt x="50" y="49"/>
                        <a:pt x="50" y="48"/>
                      </a:cubicBezTo>
                      <a:cubicBezTo>
                        <a:pt x="45" y="43"/>
                        <a:pt x="38" y="41"/>
                        <a:pt x="31" y="42"/>
                      </a:cubicBezTo>
                      <a:cubicBezTo>
                        <a:pt x="29" y="42"/>
                        <a:pt x="27" y="41"/>
                        <a:pt x="27" y="39"/>
                      </a:cubicBezTo>
                      <a:cubicBezTo>
                        <a:pt x="26" y="36"/>
                        <a:pt x="28" y="34"/>
                        <a:pt x="30" y="34"/>
                      </a:cubicBezTo>
                      <a:cubicBezTo>
                        <a:pt x="31" y="34"/>
                        <a:pt x="33" y="34"/>
                        <a:pt x="34" y="34"/>
                      </a:cubicBezTo>
                      <a:cubicBezTo>
                        <a:pt x="42" y="34"/>
                        <a:pt x="50" y="37"/>
                        <a:pt x="55" y="43"/>
                      </a:cubicBezTo>
                      <a:cubicBezTo>
                        <a:pt x="57" y="44"/>
                        <a:pt x="57" y="47"/>
                        <a:pt x="55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Freeform 24">
                  <a:extLst>
                    <a:ext uri="{FF2B5EF4-FFF2-40B4-BE49-F238E27FC236}">
                      <a16:creationId xmlns:a16="http://schemas.microsoft.com/office/drawing/2014/main" id="{4698A38C-4D39-4619-9B11-56B65A1CCF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5163" y="690563"/>
                  <a:ext cx="98425" cy="93663"/>
                </a:xfrm>
                <a:custGeom>
                  <a:avLst/>
                  <a:gdLst>
                    <a:gd name="T0" fmla="*/ 4 w 35"/>
                    <a:gd name="T1" fmla="*/ 0 h 33"/>
                    <a:gd name="T2" fmla="*/ 9 w 35"/>
                    <a:gd name="T3" fmla="*/ 26 h 33"/>
                    <a:gd name="T4" fmla="*/ 25 w 35"/>
                    <a:gd name="T5" fmla="*/ 33 h 33"/>
                    <a:gd name="T6" fmla="*/ 35 w 35"/>
                    <a:gd name="T7" fmla="*/ 31 h 33"/>
                    <a:gd name="T8" fmla="*/ 4 w 35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3">
                      <a:moveTo>
                        <a:pt x="4" y="0"/>
                      </a:moveTo>
                      <a:cubicBezTo>
                        <a:pt x="0" y="9"/>
                        <a:pt x="2" y="19"/>
                        <a:pt x="9" y="26"/>
                      </a:cubicBezTo>
                      <a:cubicBezTo>
                        <a:pt x="13" y="31"/>
                        <a:pt x="19" y="33"/>
                        <a:pt x="25" y="33"/>
                      </a:cubicBezTo>
                      <a:cubicBezTo>
                        <a:pt x="28" y="33"/>
                        <a:pt x="32" y="32"/>
                        <a:pt x="35" y="31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5" name="Freeform 163">
                <a:extLst>
                  <a:ext uri="{FF2B5EF4-FFF2-40B4-BE49-F238E27FC236}">
                    <a16:creationId xmlns:a16="http://schemas.microsoft.com/office/drawing/2014/main" id="{3C63F90A-B329-43C6-86E9-FFB1DF1AD5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080" y="3381142"/>
                <a:ext cx="261289" cy="168641"/>
              </a:xfrm>
              <a:custGeom>
                <a:avLst/>
                <a:gdLst>
                  <a:gd name="T0" fmla="*/ 72 w 116"/>
                  <a:gd name="T1" fmla="*/ 27 h 75"/>
                  <a:gd name="T2" fmla="*/ 69 w 116"/>
                  <a:gd name="T3" fmla="*/ 19 h 75"/>
                  <a:gd name="T4" fmla="*/ 65 w 116"/>
                  <a:gd name="T5" fmla="*/ 19 h 75"/>
                  <a:gd name="T6" fmla="*/ 46 w 116"/>
                  <a:gd name="T7" fmla="*/ 18 h 75"/>
                  <a:gd name="T8" fmla="*/ 46 w 116"/>
                  <a:gd name="T9" fmla="*/ 29 h 75"/>
                  <a:gd name="T10" fmla="*/ 79 w 116"/>
                  <a:gd name="T11" fmla="*/ 9 h 75"/>
                  <a:gd name="T12" fmla="*/ 72 w 116"/>
                  <a:gd name="T13" fmla="*/ 29 h 75"/>
                  <a:gd name="T14" fmla="*/ 8 w 116"/>
                  <a:gd name="T15" fmla="*/ 23 h 75"/>
                  <a:gd name="T16" fmla="*/ 29 w 116"/>
                  <a:gd name="T17" fmla="*/ 35 h 75"/>
                  <a:gd name="T18" fmla="*/ 18 w 116"/>
                  <a:gd name="T19" fmla="*/ 46 h 75"/>
                  <a:gd name="T20" fmla="*/ 11 w 116"/>
                  <a:gd name="T21" fmla="*/ 42 h 75"/>
                  <a:gd name="T22" fmla="*/ 25 w 116"/>
                  <a:gd name="T23" fmla="*/ 46 h 75"/>
                  <a:gd name="T24" fmla="*/ 4 w 116"/>
                  <a:gd name="T25" fmla="*/ 48 h 75"/>
                  <a:gd name="T26" fmla="*/ 3 w 116"/>
                  <a:gd name="T27" fmla="*/ 48 h 75"/>
                  <a:gd name="T28" fmla="*/ 0 w 116"/>
                  <a:gd name="T29" fmla="*/ 61 h 75"/>
                  <a:gd name="T30" fmla="*/ 2 w 116"/>
                  <a:gd name="T31" fmla="*/ 62 h 75"/>
                  <a:gd name="T32" fmla="*/ 26 w 116"/>
                  <a:gd name="T33" fmla="*/ 73 h 75"/>
                  <a:gd name="T34" fmla="*/ 28 w 116"/>
                  <a:gd name="T35" fmla="*/ 75 h 75"/>
                  <a:gd name="T36" fmla="*/ 92 w 116"/>
                  <a:gd name="T37" fmla="*/ 75 h 75"/>
                  <a:gd name="T38" fmla="*/ 93 w 116"/>
                  <a:gd name="T39" fmla="*/ 62 h 75"/>
                  <a:gd name="T40" fmla="*/ 116 w 116"/>
                  <a:gd name="T41" fmla="*/ 62 h 75"/>
                  <a:gd name="T42" fmla="*/ 116 w 116"/>
                  <a:gd name="T43" fmla="*/ 55 h 75"/>
                  <a:gd name="T44" fmla="*/ 113 w 116"/>
                  <a:gd name="T45" fmla="*/ 48 h 75"/>
                  <a:gd name="T46" fmla="*/ 105 w 116"/>
                  <a:gd name="T47" fmla="*/ 46 h 75"/>
                  <a:gd name="T48" fmla="*/ 98 w 116"/>
                  <a:gd name="T49" fmla="*/ 59 h 75"/>
                  <a:gd name="T50" fmla="*/ 91 w 116"/>
                  <a:gd name="T51" fmla="*/ 46 h 75"/>
                  <a:gd name="T52" fmla="*/ 72 w 116"/>
                  <a:gd name="T53" fmla="*/ 45 h 75"/>
                  <a:gd name="T54" fmla="*/ 69 w 116"/>
                  <a:gd name="T55" fmla="*/ 50 h 75"/>
                  <a:gd name="T56" fmla="*/ 64 w 116"/>
                  <a:gd name="T57" fmla="*/ 67 h 75"/>
                  <a:gd name="T58" fmla="*/ 64 w 116"/>
                  <a:gd name="T59" fmla="*/ 52 h 75"/>
                  <a:gd name="T60" fmla="*/ 60 w 116"/>
                  <a:gd name="T61" fmla="*/ 47 h 75"/>
                  <a:gd name="T62" fmla="*/ 56 w 116"/>
                  <a:gd name="T63" fmla="*/ 47 h 75"/>
                  <a:gd name="T64" fmla="*/ 57 w 116"/>
                  <a:gd name="T65" fmla="*/ 54 h 75"/>
                  <a:gd name="T66" fmla="*/ 49 w 116"/>
                  <a:gd name="T67" fmla="*/ 50 h 75"/>
                  <a:gd name="T68" fmla="*/ 47 w 116"/>
                  <a:gd name="T69" fmla="*/ 45 h 75"/>
                  <a:gd name="T70" fmla="*/ 33 w 116"/>
                  <a:gd name="T71" fmla="*/ 48 h 75"/>
                  <a:gd name="T72" fmla="*/ 87 w 116"/>
                  <a:gd name="T73" fmla="*/ 36 h 75"/>
                  <a:gd name="T74" fmla="*/ 109 w 116"/>
                  <a:gd name="T75" fmla="*/ 21 h 75"/>
                  <a:gd name="T76" fmla="*/ 106 w 116"/>
                  <a:gd name="T77" fmla="*/ 42 h 75"/>
                  <a:gd name="T78" fmla="*/ 98 w 116"/>
                  <a:gd name="T79" fmla="*/ 46 h 75"/>
                  <a:gd name="T80" fmla="*/ 87 w 116"/>
                  <a:gd name="T8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" h="75">
                    <a:moveTo>
                      <a:pt x="72" y="29"/>
                    </a:moveTo>
                    <a:cubicBezTo>
                      <a:pt x="72" y="28"/>
                      <a:pt x="72" y="27"/>
                      <a:pt x="72" y="27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9"/>
                      <a:pt x="70" y="19"/>
                      <a:pt x="69" y="19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0" y="21"/>
                      <a:pt x="56" y="22"/>
                      <a:pt x="47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8"/>
                      <a:pt x="46" y="29"/>
                    </a:cubicBezTo>
                    <a:cubicBezTo>
                      <a:pt x="38" y="23"/>
                      <a:pt x="41" y="20"/>
                      <a:pt x="39" y="9"/>
                    </a:cubicBezTo>
                    <a:cubicBezTo>
                      <a:pt x="45" y="0"/>
                      <a:pt x="75" y="0"/>
                      <a:pt x="79" y="9"/>
                    </a:cubicBezTo>
                    <a:cubicBezTo>
                      <a:pt x="78" y="17"/>
                      <a:pt x="79" y="24"/>
                      <a:pt x="73" y="29"/>
                    </a:cubicBezTo>
                    <a:cubicBezTo>
                      <a:pt x="72" y="29"/>
                      <a:pt x="72" y="29"/>
                      <a:pt x="72" y="29"/>
                    </a:cubicBezTo>
                    <a:close/>
                    <a:moveTo>
                      <a:pt x="8" y="36"/>
                    </a:moveTo>
                    <a:cubicBezTo>
                      <a:pt x="7" y="30"/>
                      <a:pt x="7" y="27"/>
                      <a:pt x="8" y="23"/>
                    </a:cubicBezTo>
                    <a:cubicBezTo>
                      <a:pt x="18" y="25"/>
                      <a:pt x="20" y="16"/>
                      <a:pt x="29" y="23"/>
                    </a:cubicBezTo>
                    <a:cubicBezTo>
                      <a:pt x="30" y="27"/>
                      <a:pt x="30" y="32"/>
                      <a:pt x="29" y="35"/>
                    </a:cubicBezTo>
                    <a:cubicBezTo>
                      <a:pt x="29" y="38"/>
                      <a:pt x="28" y="40"/>
                      <a:pt x="26" y="42"/>
                    </a:cubicBezTo>
                    <a:cubicBezTo>
                      <a:pt x="24" y="44"/>
                      <a:pt x="21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5" y="46"/>
                      <a:pt x="13" y="44"/>
                      <a:pt x="11" y="42"/>
                    </a:cubicBezTo>
                    <a:cubicBezTo>
                      <a:pt x="9" y="40"/>
                      <a:pt x="8" y="38"/>
                      <a:pt x="8" y="36"/>
                    </a:cubicBezTo>
                    <a:close/>
                    <a:moveTo>
                      <a:pt x="25" y="46"/>
                    </a:moveTo>
                    <a:cubicBezTo>
                      <a:pt x="22" y="52"/>
                      <a:pt x="14" y="52"/>
                      <a:pt x="12" y="46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0"/>
                      <a:pt x="1" y="51"/>
                      <a:pt x="0" y="54"/>
                    </a:cubicBezTo>
                    <a:cubicBezTo>
                      <a:pt x="0" y="56"/>
                      <a:pt x="0" y="58"/>
                      <a:pt x="0" y="61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5" y="65"/>
                      <a:pt x="26" y="69"/>
                      <a:pt x="26" y="73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2" y="73"/>
                      <a:pt x="92" y="73"/>
                      <a:pt x="92" y="73"/>
                    </a:cubicBezTo>
                    <a:cubicBezTo>
                      <a:pt x="93" y="69"/>
                      <a:pt x="93" y="66"/>
                      <a:pt x="93" y="62"/>
                    </a:cubicBezTo>
                    <a:cubicBezTo>
                      <a:pt x="115" y="62"/>
                      <a:pt x="115" y="62"/>
                      <a:pt x="115" y="62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59"/>
                      <a:pt x="116" y="57"/>
                      <a:pt x="116" y="55"/>
                    </a:cubicBezTo>
                    <a:cubicBezTo>
                      <a:pt x="116" y="52"/>
                      <a:pt x="115" y="50"/>
                      <a:pt x="114" y="49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72" y="45"/>
                      <a:pt x="72" y="45"/>
                      <a:pt x="72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87" y="36"/>
                    </a:moveTo>
                    <a:cubicBezTo>
                      <a:pt x="87" y="30"/>
                      <a:pt x="86" y="25"/>
                      <a:pt x="87" y="21"/>
                    </a:cubicBezTo>
                    <a:cubicBezTo>
                      <a:pt x="91" y="18"/>
                      <a:pt x="106" y="18"/>
                      <a:pt x="109" y="21"/>
                    </a:cubicBezTo>
                    <a:cubicBezTo>
                      <a:pt x="109" y="26"/>
                      <a:pt x="109" y="32"/>
                      <a:pt x="109" y="35"/>
                    </a:cubicBezTo>
                    <a:cubicBezTo>
                      <a:pt x="108" y="38"/>
                      <a:pt x="107" y="40"/>
                      <a:pt x="106" y="42"/>
                    </a:cubicBezTo>
                    <a:cubicBezTo>
                      <a:pt x="104" y="44"/>
                      <a:pt x="101" y="46"/>
                      <a:pt x="98" y="46"/>
                    </a:cubicBezTo>
                    <a:cubicBezTo>
                      <a:pt x="98" y="46"/>
                      <a:pt x="98" y="46"/>
                      <a:pt x="98" y="46"/>
                    </a:cubicBezTo>
                    <a:cubicBezTo>
                      <a:pt x="95" y="46"/>
                      <a:pt x="92" y="44"/>
                      <a:pt x="90" y="42"/>
                    </a:cubicBezTo>
                    <a:cubicBezTo>
                      <a:pt x="89" y="40"/>
                      <a:pt x="88" y="38"/>
                      <a:pt x="87" y="36"/>
                    </a:cubicBez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1" name="任意多边形 50">
            <a:extLst>
              <a:ext uri="{FF2B5EF4-FFF2-40B4-BE49-F238E27FC236}">
                <a16:creationId xmlns:a16="http://schemas.microsoft.com/office/drawing/2014/main" id="{E33A18C2-3249-4371-8F7B-433A6A238F48}"/>
              </a:ext>
            </a:extLst>
          </p:cNvPr>
          <p:cNvSpPr/>
          <p:nvPr/>
        </p:nvSpPr>
        <p:spPr>
          <a:xfrm rot="2700000">
            <a:off x="5903908" y="1698327"/>
            <a:ext cx="191297" cy="280094"/>
          </a:xfrm>
          <a:custGeom>
            <a:avLst/>
            <a:gdLst>
              <a:gd name="connsiteX0" fmla="*/ 252423 w 507348"/>
              <a:gd name="connsiteY0" fmla="*/ 0 h 742850"/>
              <a:gd name="connsiteX1" fmla="*/ 431504 w 507348"/>
              <a:gd name="connsiteY1" fmla="*/ 308760 h 742850"/>
              <a:gd name="connsiteX2" fmla="*/ 433049 w 507348"/>
              <a:gd name="connsiteY2" fmla="*/ 309802 h 742850"/>
              <a:gd name="connsiteX3" fmla="*/ 448481 w 507348"/>
              <a:gd name="connsiteY3" fmla="*/ 328506 h 742850"/>
              <a:gd name="connsiteX4" fmla="*/ 490883 w 507348"/>
              <a:gd name="connsiteY4" fmla="*/ 401613 h 742850"/>
              <a:gd name="connsiteX5" fmla="*/ 502194 w 507348"/>
              <a:gd name="connsiteY5" fmla="*/ 438052 h 742850"/>
              <a:gd name="connsiteX6" fmla="*/ 507348 w 507348"/>
              <a:gd name="connsiteY6" fmla="*/ 489176 h 742850"/>
              <a:gd name="connsiteX7" fmla="*/ 503585 w 507348"/>
              <a:gd name="connsiteY7" fmla="*/ 526503 h 742850"/>
              <a:gd name="connsiteX8" fmla="*/ 502194 w 507348"/>
              <a:gd name="connsiteY8" fmla="*/ 540300 h 742850"/>
              <a:gd name="connsiteX9" fmla="*/ 253674 w 507348"/>
              <a:gd name="connsiteY9" fmla="*/ 742850 h 742850"/>
              <a:gd name="connsiteX10" fmla="*/ 5154 w 507348"/>
              <a:gd name="connsiteY10" fmla="*/ 540300 h 742850"/>
              <a:gd name="connsiteX11" fmla="*/ 3763 w 507348"/>
              <a:gd name="connsiteY11" fmla="*/ 526503 h 742850"/>
              <a:gd name="connsiteX12" fmla="*/ 0 w 507348"/>
              <a:gd name="connsiteY12" fmla="*/ 489176 h 742850"/>
              <a:gd name="connsiteX13" fmla="*/ 5154 w 507348"/>
              <a:gd name="connsiteY13" fmla="*/ 438052 h 742850"/>
              <a:gd name="connsiteX14" fmla="*/ 19346 w 507348"/>
              <a:gd name="connsiteY14" fmla="*/ 392332 h 742850"/>
              <a:gd name="connsiteX15" fmla="*/ 50443 w 507348"/>
              <a:gd name="connsiteY15" fmla="*/ 338717 h 742850"/>
              <a:gd name="connsiteX16" fmla="*/ 69042 w 507348"/>
              <a:gd name="connsiteY16" fmla="*/ 316175 h 74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7348" h="742850">
                <a:moveTo>
                  <a:pt x="252423" y="0"/>
                </a:moveTo>
                <a:lnTo>
                  <a:pt x="431504" y="308760"/>
                </a:lnTo>
                <a:lnTo>
                  <a:pt x="433049" y="309802"/>
                </a:lnTo>
                <a:lnTo>
                  <a:pt x="448481" y="328506"/>
                </a:lnTo>
                <a:lnTo>
                  <a:pt x="490883" y="401613"/>
                </a:lnTo>
                <a:lnTo>
                  <a:pt x="502194" y="438052"/>
                </a:lnTo>
                <a:cubicBezTo>
                  <a:pt x="505573" y="454566"/>
                  <a:pt x="507348" y="471664"/>
                  <a:pt x="507348" y="489176"/>
                </a:cubicBezTo>
                <a:lnTo>
                  <a:pt x="503585" y="526503"/>
                </a:lnTo>
                <a:lnTo>
                  <a:pt x="502194" y="540300"/>
                </a:lnTo>
                <a:cubicBezTo>
                  <a:pt x="478540" y="655895"/>
                  <a:pt x="376262" y="742850"/>
                  <a:pt x="253674" y="742850"/>
                </a:cubicBezTo>
                <a:cubicBezTo>
                  <a:pt x="131087" y="742850"/>
                  <a:pt x="28808" y="655895"/>
                  <a:pt x="5154" y="540300"/>
                </a:cubicBezTo>
                <a:lnTo>
                  <a:pt x="3763" y="526503"/>
                </a:lnTo>
                <a:lnTo>
                  <a:pt x="0" y="489176"/>
                </a:lnTo>
                <a:cubicBezTo>
                  <a:pt x="0" y="471664"/>
                  <a:pt x="1775" y="454566"/>
                  <a:pt x="5154" y="438052"/>
                </a:cubicBezTo>
                <a:lnTo>
                  <a:pt x="19346" y="392332"/>
                </a:lnTo>
                <a:lnTo>
                  <a:pt x="50443" y="338717"/>
                </a:lnTo>
                <a:lnTo>
                  <a:pt x="69042" y="316175"/>
                </a:lnTo>
                <a:close/>
              </a:path>
            </a:pathLst>
          </a:custGeom>
          <a:solidFill>
            <a:srgbClr val="F1A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 51">
            <a:extLst>
              <a:ext uri="{FF2B5EF4-FFF2-40B4-BE49-F238E27FC236}">
                <a16:creationId xmlns:a16="http://schemas.microsoft.com/office/drawing/2014/main" id="{E078AF00-9EDD-4F69-AE63-62336D01882F}"/>
              </a:ext>
            </a:extLst>
          </p:cNvPr>
          <p:cNvSpPr/>
          <p:nvPr/>
        </p:nvSpPr>
        <p:spPr>
          <a:xfrm rot="18900000" flipH="1">
            <a:off x="2999555" y="1698328"/>
            <a:ext cx="191297" cy="280094"/>
          </a:xfrm>
          <a:custGeom>
            <a:avLst/>
            <a:gdLst>
              <a:gd name="connsiteX0" fmla="*/ 252423 w 507348"/>
              <a:gd name="connsiteY0" fmla="*/ 0 h 742850"/>
              <a:gd name="connsiteX1" fmla="*/ 431504 w 507348"/>
              <a:gd name="connsiteY1" fmla="*/ 308760 h 742850"/>
              <a:gd name="connsiteX2" fmla="*/ 433049 w 507348"/>
              <a:gd name="connsiteY2" fmla="*/ 309802 h 742850"/>
              <a:gd name="connsiteX3" fmla="*/ 448481 w 507348"/>
              <a:gd name="connsiteY3" fmla="*/ 328506 h 742850"/>
              <a:gd name="connsiteX4" fmla="*/ 490883 w 507348"/>
              <a:gd name="connsiteY4" fmla="*/ 401613 h 742850"/>
              <a:gd name="connsiteX5" fmla="*/ 502194 w 507348"/>
              <a:gd name="connsiteY5" fmla="*/ 438052 h 742850"/>
              <a:gd name="connsiteX6" fmla="*/ 507348 w 507348"/>
              <a:gd name="connsiteY6" fmla="*/ 489176 h 742850"/>
              <a:gd name="connsiteX7" fmla="*/ 503585 w 507348"/>
              <a:gd name="connsiteY7" fmla="*/ 526503 h 742850"/>
              <a:gd name="connsiteX8" fmla="*/ 502194 w 507348"/>
              <a:gd name="connsiteY8" fmla="*/ 540300 h 742850"/>
              <a:gd name="connsiteX9" fmla="*/ 253674 w 507348"/>
              <a:gd name="connsiteY9" fmla="*/ 742850 h 742850"/>
              <a:gd name="connsiteX10" fmla="*/ 5154 w 507348"/>
              <a:gd name="connsiteY10" fmla="*/ 540300 h 742850"/>
              <a:gd name="connsiteX11" fmla="*/ 3763 w 507348"/>
              <a:gd name="connsiteY11" fmla="*/ 526503 h 742850"/>
              <a:gd name="connsiteX12" fmla="*/ 0 w 507348"/>
              <a:gd name="connsiteY12" fmla="*/ 489176 h 742850"/>
              <a:gd name="connsiteX13" fmla="*/ 5154 w 507348"/>
              <a:gd name="connsiteY13" fmla="*/ 438052 h 742850"/>
              <a:gd name="connsiteX14" fmla="*/ 19346 w 507348"/>
              <a:gd name="connsiteY14" fmla="*/ 392332 h 742850"/>
              <a:gd name="connsiteX15" fmla="*/ 50443 w 507348"/>
              <a:gd name="connsiteY15" fmla="*/ 338717 h 742850"/>
              <a:gd name="connsiteX16" fmla="*/ 69042 w 507348"/>
              <a:gd name="connsiteY16" fmla="*/ 316175 h 74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7348" h="742850">
                <a:moveTo>
                  <a:pt x="252423" y="0"/>
                </a:moveTo>
                <a:lnTo>
                  <a:pt x="431504" y="308760"/>
                </a:lnTo>
                <a:lnTo>
                  <a:pt x="433049" y="309802"/>
                </a:lnTo>
                <a:lnTo>
                  <a:pt x="448481" y="328506"/>
                </a:lnTo>
                <a:lnTo>
                  <a:pt x="490883" y="401613"/>
                </a:lnTo>
                <a:lnTo>
                  <a:pt x="502194" y="438052"/>
                </a:lnTo>
                <a:cubicBezTo>
                  <a:pt x="505573" y="454566"/>
                  <a:pt x="507348" y="471664"/>
                  <a:pt x="507348" y="489176"/>
                </a:cubicBezTo>
                <a:lnTo>
                  <a:pt x="503585" y="526503"/>
                </a:lnTo>
                <a:lnTo>
                  <a:pt x="502194" y="540300"/>
                </a:lnTo>
                <a:cubicBezTo>
                  <a:pt x="478540" y="655895"/>
                  <a:pt x="376262" y="742850"/>
                  <a:pt x="253674" y="742850"/>
                </a:cubicBezTo>
                <a:cubicBezTo>
                  <a:pt x="131087" y="742850"/>
                  <a:pt x="28808" y="655895"/>
                  <a:pt x="5154" y="540300"/>
                </a:cubicBezTo>
                <a:lnTo>
                  <a:pt x="3763" y="526503"/>
                </a:lnTo>
                <a:lnTo>
                  <a:pt x="0" y="489176"/>
                </a:lnTo>
                <a:cubicBezTo>
                  <a:pt x="0" y="471664"/>
                  <a:pt x="1775" y="454566"/>
                  <a:pt x="5154" y="438052"/>
                </a:cubicBezTo>
                <a:lnTo>
                  <a:pt x="19346" y="392332"/>
                </a:lnTo>
                <a:lnTo>
                  <a:pt x="50443" y="338717"/>
                </a:lnTo>
                <a:lnTo>
                  <a:pt x="69042" y="316175"/>
                </a:lnTo>
                <a:close/>
              </a:path>
            </a:pathLst>
          </a:custGeom>
          <a:solidFill>
            <a:srgbClr val="DC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52">
            <a:extLst>
              <a:ext uri="{FF2B5EF4-FFF2-40B4-BE49-F238E27FC236}">
                <a16:creationId xmlns:a16="http://schemas.microsoft.com/office/drawing/2014/main" id="{626ED2CB-6EFA-4F4D-A3CE-EB7CFEC2DF26}"/>
              </a:ext>
            </a:extLst>
          </p:cNvPr>
          <p:cNvSpPr/>
          <p:nvPr/>
        </p:nvSpPr>
        <p:spPr>
          <a:xfrm rot="18900000" flipV="1">
            <a:off x="5903908" y="4478002"/>
            <a:ext cx="191297" cy="280094"/>
          </a:xfrm>
          <a:custGeom>
            <a:avLst/>
            <a:gdLst>
              <a:gd name="connsiteX0" fmla="*/ 252423 w 507348"/>
              <a:gd name="connsiteY0" fmla="*/ 0 h 742850"/>
              <a:gd name="connsiteX1" fmla="*/ 431504 w 507348"/>
              <a:gd name="connsiteY1" fmla="*/ 308760 h 742850"/>
              <a:gd name="connsiteX2" fmla="*/ 433049 w 507348"/>
              <a:gd name="connsiteY2" fmla="*/ 309802 h 742850"/>
              <a:gd name="connsiteX3" fmla="*/ 448481 w 507348"/>
              <a:gd name="connsiteY3" fmla="*/ 328506 h 742850"/>
              <a:gd name="connsiteX4" fmla="*/ 490883 w 507348"/>
              <a:gd name="connsiteY4" fmla="*/ 401613 h 742850"/>
              <a:gd name="connsiteX5" fmla="*/ 502194 w 507348"/>
              <a:gd name="connsiteY5" fmla="*/ 438052 h 742850"/>
              <a:gd name="connsiteX6" fmla="*/ 507348 w 507348"/>
              <a:gd name="connsiteY6" fmla="*/ 489176 h 742850"/>
              <a:gd name="connsiteX7" fmla="*/ 503585 w 507348"/>
              <a:gd name="connsiteY7" fmla="*/ 526503 h 742850"/>
              <a:gd name="connsiteX8" fmla="*/ 502194 w 507348"/>
              <a:gd name="connsiteY8" fmla="*/ 540300 h 742850"/>
              <a:gd name="connsiteX9" fmla="*/ 253674 w 507348"/>
              <a:gd name="connsiteY9" fmla="*/ 742850 h 742850"/>
              <a:gd name="connsiteX10" fmla="*/ 5154 w 507348"/>
              <a:gd name="connsiteY10" fmla="*/ 540300 h 742850"/>
              <a:gd name="connsiteX11" fmla="*/ 3763 w 507348"/>
              <a:gd name="connsiteY11" fmla="*/ 526503 h 742850"/>
              <a:gd name="connsiteX12" fmla="*/ 0 w 507348"/>
              <a:gd name="connsiteY12" fmla="*/ 489176 h 742850"/>
              <a:gd name="connsiteX13" fmla="*/ 5154 w 507348"/>
              <a:gd name="connsiteY13" fmla="*/ 438052 h 742850"/>
              <a:gd name="connsiteX14" fmla="*/ 19346 w 507348"/>
              <a:gd name="connsiteY14" fmla="*/ 392332 h 742850"/>
              <a:gd name="connsiteX15" fmla="*/ 50443 w 507348"/>
              <a:gd name="connsiteY15" fmla="*/ 338717 h 742850"/>
              <a:gd name="connsiteX16" fmla="*/ 69042 w 507348"/>
              <a:gd name="connsiteY16" fmla="*/ 316175 h 74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7348" h="742850">
                <a:moveTo>
                  <a:pt x="252423" y="0"/>
                </a:moveTo>
                <a:lnTo>
                  <a:pt x="431504" y="308760"/>
                </a:lnTo>
                <a:lnTo>
                  <a:pt x="433049" y="309802"/>
                </a:lnTo>
                <a:lnTo>
                  <a:pt x="448481" y="328506"/>
                </a:lnTo>
                <a:lnTo>
                  <a:pt x="490883" y="401613"/>
                </a:lnTo>
                <a:lnTo>
                  <a:pt x="502194" y="438052"/>
                </a:lnTo>
                <a:cubicBezTo>
                  <a:pt x="505573" y="454566"/>
                  <a:pt x="507348" y="471664"/>
                  <a:pt x="507348" y="489176"/>
                </a:cubicBezTo>
                <a:lnTo>
                  <a:pt x="503585" y="526503"/>
                </a:lnTo>
                <a:lnTo>
                  <a:pt x="502194" y="540300"/>
                </a:lnTo>
                <a:cubicBezTo>
                  <a:pt x="478540" y="655895"/>
                  <a:pt x="376262" y="742850"/>
                  <a:pt x="253674" y="742850"/>
                </a:cubicBezTo>
                <a:cubicBezTo>
                  <a:pt x="131087" y="742850"/>
                  <a:pt x="28808" y="655895"/>
                  <a:pt x="5154" y="540300"/>
                </a:cubicBezTo>
                <a:lnTo>
                  <a:pt x="3763" y="526503"/>
                </a:lnTo>
                <a:lnTo>
                  <a:pt x="0" y="489176"/>
                </a:lnTo>
                <a:cubicBezTo>
                  <a:pt x="0" y="471664"/>
                  <a:pt x="1775" y="454566"/>
                  <a:pt x="5154" y="438052"/>
                </a:cubicBezTo>
                <a:lnTo>
                  <a:pt x="19346" y="392332"/>
                </a:lnTo>
                <a:lnTo>
                  <a:pt x="50443" y="338717"/>
                </a:lnTo>
                <a:lnTo>
                  <a:pt x="69042" y="316175"/>
                </a:lnTo>
                <a:close/>
              </a:path>
            </a:pathLst>
          </a:custGeom>
          <a:solidFill>
            <a:srgbClr val="56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53">
            <a:extLst>
              <a:ext uri="{FF2B5EF4-FFF2-40B4-BE49-F238E27FC236}">
                <a16:creationId xmlns:a16="http://schemas.microsoft.com/office/drawing/2014/main" id="{8FB63845-E03C-4404-B4EF-F35409772951}"/>
              </a:ext>
            </a:extLst>
          </p:cNvPr>
          <p:cNvSpPr txBox="1"/>
          <p:nvPr/>
        </p:nvSpPr>
        <p:spPr>
          <a:xfrm>
            <a:off x="6345257" y="1946025"/>
            <a:ext cx="213345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介于非结构化面试和结构化面试之间的面试</a:t>
            </a:r>
          </a:p>
        </p:txBody>
      </p:sp>
      <p:sp>
        <p:nvSpPr>
          <p:cNvPr id="85" name="TextBox 54">
            <a:extLst>
              <a:ext uri="{FF2B5EF4-FFF2-40B4-BE49-F238E27FC236}">
                <a16:creationId xmlns:a16="http://schemas.microsoft.com/office/drawing/2014/main" id="{8F36AD15-E944-41A7-96DD-F03486329F48}"/>
              </a:ext>
            </a:extLst>
          </p:cNvPr>
          <p:cNvSpPr txBox="1"/>
          <p:nvPr/>
        </p:nvSpPr>
        <p:spPr>
          <a:xfrm>
            <a:off x="6344367" y="1556359"/>
            <a:ext cx="2476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半结构化面试</a:t>
            </a:r>
            <a:endParaRPr lang="zh-CN" altLang="zh-CN" sz="2400" dirty="0">
              <a:solidFill>
                <a:schemeClr val="accent4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TextBox 55">
            <a:extLst>
              <a:ext uri="{FF2B5EF4-FFF2-40B4-BE49-F238E27FC236}">
                <a16:creationId xmlns:a16="http://schemas.microsoft.com/office/drawing/2014/main" id="{5BBB7951-1702-46E1-AD5A-8603262C2C8E}"/>
              </a:ext>
            </a:extLst>
          </p:cNvPr>
          <p:cNvSpPr txBox="1"/>
          <p:nvPr/>
        </p:nvSpPr>
        <p:spPr>
          <a:xfrm>
            <a:off x="6410169" y="4613016"/>
            <a:ext cx="2133450" cy="84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由一组应试者组成一个临时工作小组，讨论给定的问题，并做出决策</a:t>
            </a:r>
          </a:p>
        </p:txBody>
      </p:sp>
      <p:sp>
        <p:nvSpPr>
          <p:cNvPr id="87" name="TextBox 56">
            <a:extLst>
              <a:ext uri="{FF2B5EF4-FFF2-40B4-BE49-F238E27FC236}">
                <a16:creationId xmlns:a16="http://schemas.microsoft.com/office/drawing/2014/main" id="{70C1CA66-9E1B-4821-8790-2381EF41F339}"/>
              </a:ext>
            </a:extLst>
          </p:cNvPr>
          <p:cNvSpPr txBox="1"/>
          <p:nvPr/>
        </p:nvSpPr>
        <p:spPr>
          <a:xfrm>
            <a:off x="6409280" y="4200201"/>
            <a:ext cx="2476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999"/>
                </a:solidFill>
                <a:latin typeface="微软雅黑" pitchFamily="34" charset="-122"/>
                <a:ea typeface="微软雅黑" pitchFamily="34" charset="-122"/>
              </a:rPr>
              <a:t>无领导小组讨论</a:t>
            </a:r>
            <a:endParaRPr lang="zh-CN" altLang="zh-CN" sz="2400" dirty="0">
              <a:solidFill>
                <a:srgbClr val="0099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TextBox 57">
            <a:extLst>
              <a:ext uri="{FF2B5EF4-FFF2-40B4-BE49-F238E27FC236}">
                <a16:creationId xmlns:a16="http://schemas.microsoft.com/office/drawing/2014/main" id="{AB87740F-CDB4-4906-9230-C16C7F906F80}"/>
              </a:ext>
            </a:extLst>
          </p:cNvPr>
          <p:cNvSpPr txBox="1"/>
          <p:nvPr/>
        </p:nvSpPr>
        <p:spPr>
          <a:xfrm>
            <a:off x="649369" y="4645464"/>
            <a:ext cx="2133450" cy="84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一系列与申请职位或工作相关联的场景问题，有预先确定的明确答案</a:t>
            </a:r>
          </a:p>
        </p:txBody>
      </p:sp>
      <p:sp>
        <p:nvSpPr>
          <p:cNvPr id="89" name="TextBox 58">
            <a:extLst>
              <a:ext uri="{FF2B5EF4-FFF2-40B4-BE49-F238E27FC236}">
                <a16:creationId xmlns:a16="http://schemas.microsoft.com/office/drawing/2014/main" id="{721F5F1B-0382-40FC-9A26-B52B65D990CD}"/>
              </a:ext>
            </a:extLst>
          </p:cNvPr>
          <p:cNvSpPr txBox="1"/>
          <p:nvPr/>
        </p:nvSpPr>
        <p:spPr>
          <a:xfrm>
            <a:off x="648480" y="4232649"/>
            <a:ext cx="203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情景模拟面试</a:t>
            </a:r>
          </a:p>
        </p:txBody>
      </p:sp>
      <p:sp>
        <p:nvSpPr>
          <p:cNvPr id="90" name="TextBox 59">
            <a:extLst>
              <a:ext uri="{FF2B5EF4-FFF2-40B4-BE49-F238E27FC236}">
                <a16:creationId xmlns:a16="http://schemas.microsoft.com/office/drawing/2014/main" id="{0441F642-6510-4B1A-9824-069177649635}"/>
              </a:ext>
            </a:extLst>
          </p:cNvPr>
          <p:cNvSpPr txBox="1"/>
          <p:nvPr/>
        </p:nvSpPr>
        <p:spPr>
          <a:xfrm>
            <a:off x="750051" y="1914393"/>
            <a:ext cx="213345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固定程序、专门的题库、评价标准和评价方法</a:t>
            </a:r>
          </a:p>
        </p:txBody>
      </p:sp>
      <p:sp>
        <p:nvSpPr>
          <p:cNvPr id="91" name="TextBox 60">
            <a:extLst>
              <a:ext uri="{FF2B5EF4-FFF2-40B4-BE49-F238E27FC236}">
                <a16:creationId xmlns:a16="http://schemas.microsoft.com/office/drawing/2014/main" id="{D928A09C-1762-4A42-92B9-6818A46CF7AC}"/>
              </a:ext>
            </a:extLst>
          </p:cNvPr>
          <p:cNvSpPr txBox="1"/>
          <p:nvPr/>
        </p:nvSpPr>
        <p:spPr>
          <a:xfrm>
            <a:off x="749161" y="1524728"/>
            <a:ext cx="1815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结构化面试</a:t>
            </a:r>
            <a:endParaRPr lang="zh-CN" altLang="zh-CN" sz="2400" dirty="0">
              <a:solidFill>
                <a:srgbClr val="FF66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59DCC9A3-6CA2-4826-A5A6-87893921A9BC}"/>
              </a:ext>
            </a:extLst>
          </p:cNvPr>
          <p:cNvGrpSpPr/>
          <p:nvPr/>
        </p:nvGrpSpPr>
        <p:grpSpPr>
          <a:xfrm>
            <a:off x="3723426" y="2328473"/>
            <a:ext cx="1672462" cy="1672462"/>
            <a:chOff x="5022688" y="2653974"/>
            <a:chExt cx="1672849" cy="1672849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0A3A7FE-F25A-4A3F-9614-A3C148CD3245}"/>
                </a:ext>
              </a:extLst>
            </p:cNvPr>
            <p:cNvSpPr/>
            <p:nvPr/>
          </p:nvSpPr>
          <p:spPr>
            <a:xfrm>
              <a:off x="5022688" y="2653974"/>
              <a:ext cx="1672849" cy="167284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25000">
                  <a:srgbClr val="FBFBFB"/>
                </a:gs>
                <a:gs pos="41000">
                  <a:srgbClr val="F8F8F8"/>
                </a:gs>
                <a:gs pos="65000">
                  <a:srgbClr val="E7E7E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h="1016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ACE7433-0538-4A5D-BE17-9D51798DEEAD}"/>
                </a:ext>
              </a:extLst>
            </p:cNvPr>
            <p:cNvSpPr/>
            <p:nvPr/>
          </p:nvSpPr>
          <p:spPr>
            <a:xfrm>
              <a:off x="5103632" y="2734919"/>
              <a:ext cx="1510960" cy="15109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5000">
                  <a:srgbClr val="FBFBFB"/>
                </a:gs>
                <a:gs pos="41000">
                  <a:srgbClr val="F8F8F8"/>
                </a:gs>
                <a:gs pos="65000">
                  <a:srgbClr val="DBDBD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直角三角形 94">
            <a:extLst>
              <a:ext uri="{FF2B5EF4-FFF2-40B4-BE49-F238E27FC236}">
                <a16:creationId xmlns:a16="http://schemas.microsoft.com/office/drawing/2014/main" id="{65B8A1B1-9333-4C1D-BAB8-FC9ACF7638E7}"/>
              </a:ext>
            </a:extLst>
          </p:cNvPr>
          <p:cNvSpPr/>
          <p:nvPr/>
        </p:nvSpPr>
        <p:spPr>
          <a:xfrm rot="2700000">
            <a:off x="4572547" y="4161894"/>
            <a:ext cx="264581" cy="264581"/>
          </a:xfrm>
          <a:prstGeom prst="rtTriangle">
            <a:avLst/>
          </a:prstGeom>
          <a:solidFill>
            <a:srgbClr val="56A8BD"/>
          </a:solidFill>
          <a:ln>
            <a:noFill/>
          </a:ln>
          <a:effectLst>
            <a:outerShdw blurRad="114300" dist="63500" dir="8100000" sx="91000" sy="91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直角三角形 95">
            <a:extLst>
              <a:ext uri="{FF2B5EF4-FFF2-40B4-BE49-F238E27FC236}">
                <a16:creationId xmlns:a16="http://schemas.microsoft.com/office/drawing/2014/main" id="{CB6AE71F-366B-4581-98A8-B0690300DC16}"/>
              </a:ext>
            </a:extLst>
          </p:cNvPr>
          <p:cNvSpPr/>
          <p:nvPr/>
        </p:nvSpPr>
        <p:spPr>
          <a:xfrm rot="18900000" flipH="1">
            <a:off x="4240278" y="1849855"/>
            <a:ext cx="264581" cy="264581"/>
          </a:xfrm>
          <a:prstGeom prst="rtTriangle">
            <a:avLst/>
          </a:prstGeom>
          <a:solidFill>
            <a:srgbClr val="DC6C7C"/>
          </a:solidFill>
          <a:ln>
            <a:noFill/>
          </a:ln>
          <a:effectLst>
            <a:outerShdw blurRad="101600" dist="50800" sx="91000" sy="91000" algn="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TextBox 66">
            <a:extLst>
              <a:ext uri="{FF2B5EF4-FFF2-40B4-BE49-F238E27FC236}">
                <a16:creationId xmlns:a16="http://schemas.microsoft.com/office/drawing/2014/main" id="{A58C26E7-FC13-4A48-9A04-8CF43DEF2E11}"/>
              </a:ext>
            </a:extLst>
          </p:cNvPr>
          <p:cNvSpPr txBox="1"/>
          <p:nvPr/>
        </p:nvSpPr>
        <p:spPr>
          <a:xfrm>
            <a:off x="4100485" y="2626218"/>
            <a:ext cx="999008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面试形式</a:t>
            </a:r>
            <a:endParaRPr lang="zh-CN" altLang="zh-CN" sz="3199" dirty="0">
              <a:solidFill>
                <a:srgbClr val="FF66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直角三角形 97">
            <a:extLst>
              <a:ext uri="{FF2B5EF4-FFF2-40B4-BE49-F238E27FC236}">
                <a16:creationId xmlns:a16="http://schemas.microsoft.com/office/drawing/2014/main" id="{E6FF4FEB-5A2D-400A-9021-C04248193387}"/>
              </a:ext>
            </a:extLst>
          </p:cNvPr>
          <p:cNvSpPr/>
          <p:nvPr/>
        </p:nvSpPr>
        <p:spPr>
          <a:xfrm rot="8100000">
            <a:off x="3294407" y="3207243"/>
            <a:ext cx="264581" cy="264581"/>
          </a:xfrm>
          <a:prstGeom prst="rtTriangle">
            <a:avLst/>
          </a:prstGeom>
          <a:solidFill>
            <a:srgbClr val="3A3A3A"/>
          </a:solidFill>
          <a:ln>
            <a:noFill/>
          </a:ln>
          <a:effectLst>
            <a:outerShdw blurRad="114300" dist="25400" dir="16200000" sx="97000" sy="97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任意多边形 68">
            <a:extLst>
              <a:ext uri="{FF2B5EF4-FFF2-40B4-BE49-F238E27FC236}">
                <a16:creationId xmlns:a16="http://schemas.microsoft.com/office/drawing/2014/main" id="{65E7ECFE-988C-4B6D-AFF1-A7B090465854}"/>
              </a:ext>
            </a:extLst>
          </p:cNvPr>
          <p:cNvSpPr/>
          <p:nvPr/>
        </p:nvSpPr>
        <p:spPr>
          <a:xfrm rot="2700000" flipH="1" flipV="1">
            <a:off x="2999555" y="4478003"/>
            <a:ext cx="191297" cy="280094"/>
          </a:xfrm>
          <a:custGeom>
            <a:avLst/>
            <a:gdLst>
              <a:gd name="connsiteX0" fmla="*/ 252423 w 507348"/>
              <a:gd name="connsiteY0" fmla="*/ 0 h 742850"/>
              <a:gd name="connsiteX1" fmla="*/ 431504 w 507348"/>
              <a:gd name="connsiteY1" fmla="*/ 308760 h 742850"/>
              <a:gd name="connsiteX2" fmla="*/ 433049 w 507348"/>
              <a:gd name="connsiteY2" fmla="*/ 309802 h 742850"/>
              <a:gd name="connsiteX3" fmla="*/ 448481 w 507348"/>
              <a:gd name="connsiteY3" fmla="*/ 328506 h 742850"/>
              <a:gd name="connsiteX4" fmla="*/ 490883 w 507348"/>
              <a:gd name="connsiteY4" fmla="*/ 401613 h 742850"/>
              <a:gd name="connsiteX5" fmla="*/ 502194 w 507348"/>
              <a:gd name="connsiteY5" fmla="*/ 438052 h 742850"/>
              <a:gd name="connsiteX6" fmla="*/ 507348 w 507348"/>
              <a:gd name="connsiteY6" fmla="*/ 489176 h 742850"/>
              <a:gd name="connsiteX7" fmla="*/ 503585 w 507348"/>
              <a:gd name="connsiteY7" fmla="*/ 526503 h 742850"/>
              <a:gd name="connsiteX8" fmla="*/ 502194 w 507348"/>
              <a:gd name="connsiteY8" fmla="*/ 540300 h 742850"/>
              <a:gd name="connsiteX9" fmla="*/ 253674 w 507348"/>
              <a:gd name="connsiteY9" fmla="*/ 742850 h 742850"/>
              <a:gd name="connsiteX10" fmla="*/ 5154 w 507348"/>
              <a:gd name="connsiteY10" fmla="*/ 540300 h 742850"/>
              <a:gd name="connsiteX11" fmla="*/ 3763 w 507348"/>
              <a:gd name="connsiteY11" fmla="*/ 526503 h 742850"/>
              <a:gd name="connsiteX12" fmla="*/ 0 w 507348"/>
              <a:gd name="connsiteY12" fmla="*/ 489176 h 742850"/>
              <a:gd name="connsiteX13" fmla="*/ 5154 w 507348"/>
              <a:gd name="connsiteY13" fmla="*/ 438052 h 742850"/>
              <a:gd name="connsiteX14" fmla="*/ 19346 w 507348"/>
              <a:gd name="connsiteY14" fmla="*/ 392332 h 742850"/>
              <a:gd name="connsiteX15" fmla="*/ 50443 w 507348"/>
              <a:gd name="connsiteY15" fmla="*/ 338717 h 742850"/>
              <a:gd name="connsiteX16" fmla="*/ 69042 w 507348"/>
              <a:gd name="connsiteY16" fmla="*/ 316175 h 74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7348" h="742850">
                <a:moveTo>
                  <a:pt x="252423" y="0"/>
                </a:moveTo>
                <a:lnTo>
                  <a:pt x="431504" y="308760"/>
                </a:lnTo>
                <a:lnTo>
                  <a:pt x="433049" y="309802"/>
                </a:lnTo>
                <a:lnTo>
                  <a:pt x="448481" y="328506"/>
                </a:lnTo>
                <a:lnTo>
                  <a:pt x="490883" y="401613"/>
                </a:lnTo>
                <a:lnTo>
                  <a:pt x="502194" y="438052"/>
                </a:lnTo>
                <a:cubicBezTo>
                  <a:pt x="505573" y="454566"/>
                  <a:pt x="507348" y="471664"/>
                  <a:pt x="507348" y="489176"/>
                </a:cubicBezTo>
                <a:lnTo>
                  <a:pt x="503585" y="526503"/>
                </a:lnTo>
                <a:lnTo>
                  <a:pt x="502194" y="540300"/>
                </a:lnTo>
                <a:cubicBezTo>
                  <a:pt x="478540" y="655895"/>
                  <a:pt x="376262" y="742850"/>
                  <a:pt x="253674" y="742850"/>
                </a:cubicBezTo>
                <a:cubicBezTo>
                  <a:pt x="131087" y="742850"/>
                  <a:pt x="28808" y="655895"/>
                  <a:pt x="5154" y="540300"/>
                </a:cubicBezTo>
                <a:lnTo>
                  <a:pt x="3763" y="526503"/>
                </a:lnTo>
                <a:lnTo>
                  <a:pt x="0" y="489176"/>
                </a:lnTo>
                <a:cubicBezTo>
                  <a:pt x="0" y="471664"/>
                  <a:pt x="1775" y="454566"/>
                  <a:pt x="5154" y="438052"/>
                </a:cubicBezTo>
                <a:lnTo>
                  <a:pt x="19346" y="392332"/>
                </a:lnTo>
                <a:lnTo>
                  <a:pt x="50443" y="338717"/>
                </a:lnTo>
                <a:lnTo>
                  <a:pt x="69042" y="316175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直角三角形 99">
            <a:extLst>
              <a:ext uri="{FF2B5EF4-FFF2-40B4-BE49-F238E27FC236}">
                <a16:creationId xmlns:a16="http://schemas.microsoft.com/office/drawing/2014/main" id="{EBFAFE08-C403-4C25-A616-52E21F20E6E7}"/>
              </a:ext>
            </a:extLst>
          </p:cNvPr>
          <p:cNvSpPr/>
          <p:nvPr/>
        </p:nvSpPr>
        <p:spPr>
          <a:xfrm rot="18900000">
            <a:off x="5587186" y="2868741"/>
            <a:ext cx="264581" cy="264581"/>
          </a:xfrm>
          <a:prstGeom prst="rtTriangle">
            <a:avLst/>
          </a:prstGeom>
          <a:solidFill>
            <a:srgbClr val="F1AF59"/>
          </a:solidFill>
          <a:ln>
            <a:noFill/>
          </a:ln>
          <a:effectLst>
            <a:outerShdw blurRad="114300" dist="63500" dir="8100000" sx="91000" sy="91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6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6" grpId="0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5" grpId="0" animBg="1"/>
      <p:bldP spid="96" grpId="0" animBg="1"/>
      <p:bldP spid="97" grpId="0"/>
      <p:bldP spid="98" grpId="0" animBg="1"/>
      <p:bldP spid="99" grpId="0" animBg="1"/>
      <p:bldP spid="10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7933" y="877789"/>
            <a:ext cx="3261981" cy="5143501"/>
          </a:xfrm>
          <a:prstGeom prst="rect">
            <a:avLst/>
          </a:prstGeo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56243" y="2708922"/>
            <a:ext cx="4139650" cy="1266431"/>
            <a:chOff x="2678168" y="1809376"/>
            <a:chExt cx="4139650" cy="1266430"/>
          </a:xfrm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3555838" y="1949483"/>
              <a:ext cx="326198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国企银行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356242" y="1124745"/>
            <a:ext cx="14845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GB" altLang="zh-CN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BD9719-8EE5-483E-92F6-1E06863914FB}"/>
              </a:ext>
            </a:extLst>
          </p:cNvPr>
          <p:cNvSpPr/>
          <p:nvPr/>
        </p:nvSpPr>
        <p:spPr>
          <a:xfrm>
            <a:off x="4902102" y="4353369"/>
            <a:ext cx="402911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整体情况介绍</a:t>
            </a:r>
            <a:endParaRPr lang="en-US" altLang="zh-CN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招聘特点</a:t>
            </a:r>
            <a:endParaRPr lang="en-US" altLang="zh-CN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649379-7FE5-4419-A9A0-D9D930924228}"/>
              </a:ext>
            </a:extLst>
          </p:cNvPr>
          <p:cNvSpPr txBox="1"/>
          <p:nvPr/>
        </p:nvSpPr>
        <p:spPr>
          <a:xfrm>
            <a:off x="241491" y="6482993"/>
            <a:ext cx="50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35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5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43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3476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国企银行秋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招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01F701-40AB-4CA7-8E4B-5E169EE844BB}"/>
              </a:ext>
            </a:extLst>
          </p:cNvPr>
          <p:cNvSpPr txBox="1"/>
          <p:nvPr/>
        </p:nvSpPr>
        <p:spPr>
          <a:xfrm>
            <a:off x="293034" y="80302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+mn-ea"/>
              </a:rPr>
              <a:t>一、银行</a:t>
            </a:r>
            <a:endParaRPr lang="en-US" altLang="zh-CN" sz="2400" b="1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716EFB-2480-4C7D-B2CF-0C48CDCE0FEF}"/>
              </a:ext>
            </a:extLst>
          </p:cNvPr>
          <p:cNvSpPr txBox="1"/>
          <p:nvPr/>
        </p:nvSpPr>
        <p:spPr>
          <a:xfrm>
            <a:off x="293034" y="5829541"/>
            <a:ext cx="528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+mn-ea"/>
              </a:rPr>
              <a:t>银行不一定很晚开始，</a:t>
            </a:r>
            <a:r>
              <a:rPr lang="zh-CN" altLang="en-US" sz="2400" b="1">
                <a:solidFill>
                  <a:srgbClr val="FF0000"/>
                </a:solidFill>
                <a:latin typeface="+mn-ea"/>
              </a:rPr>
              <a:t>尽早关注</a:t>
            </a:r>
            <a:r>
              <a:rPr lang="zh-CN" altLang="en-US" sz="2400" b="1">
                <a:latin typeface="+mn-ea"/>
              </a:rPr>
              <a:t>！</a:t>
            </a:r>
            <a:endParaRPr lang="en-US" altLang="zh-CN" sz="2400" b="1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73AC2E-9DCA-498E-87A6-86C4067EA945}"/>
              </a:ext>
            </a:extLst>
          </p:cNvPr>
          <p:cNvSpPr txBox="1"/>
          <p:nvPr/>
        </p:nvSpPr>
        <p:spPr>
          <a:xfrm>
            <a:off x="293034" y="1262484"/>
            <a:ext cx="6561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+mn-ea"/>
              </a:rPr>
              <a:t>四大国有行：工农中键</a:t>
            </a:r>
            <a:endParaRPr lang="en-US" altLang="zh-CN" b="1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+mn-ea"/>
              </a:rPr>
              <a:t>其它国有银行：交通、邮储等</a:t>
            </a:r>
            <a:endParaRPr lang="en-US" altLang="zh-CN" b="1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+mn-ea"/>
              </a:rPr>
              <a:t>三大政策行：国家开发银行、农业发展银行、进出口银行</a:t>
            </a:r>
            <a:endParaRPr lang="en-US" altLang="zh-CN" b="1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+mn-ea"/>
              </a:rPr>
              <a:t>股份制银行：招商银行，民生银行等</a:t>
            </a:r>
            <a:endParaRPr lang="en-US" altLang="zh-CN" b="1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+mn-ea"/>
              </a:rPr>
              <a:t>地方银行：南京银行、上海银行等</a:t>
            </a:r>
            <a:endParaRPr lang="en-US" altLang="zh-CN" b="1">
              <a:latin typeface="+mn-ea"/>
            </a:endParaRPr>
          </a:p>
        </p:txBody>
      </p:sp>
      <p:graphicFrame>
        <p:nvGraphicFramePr>
          <p:cNvPr id="27" name="表格 27">
            <a:extLst>
              <a:ext uri="{FF2B5EF4-FFF2-40B4-BE49-F238E27FC236}">
                <a16:creationId xmlns:a16="http://schemas.microsoft.com/office/drawing/2014/main" id="{4E01B2DB-7FBE-4C52-A3E4-6FD4DE0B3FDA}"/>
              </a:ext>
            </a:extLst>
          </p:cNvPr>
          <p:cNvGraphicFramePr>
            <a:graphicFrameLocks noGrp="1"/>
          </p:cNvGraphicFramePr>
          <p:nvPr/>
        </p:nvGraphicFramePr>
        <p:xfrm>
          <a:off x="293034" y="2764644"/>
          <a:ext cx="8599788" cy="292907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49947">
                  <a:extLst>
                    <a:ext uri="{9D8B030D-6E8A-4147-A177-3AD203B41FA5}">
                      <a16:colId xmlns:a16="http://schemas.microsoft.com/office/drawing/2014/main" val="2230153877"/>
                    </a:ext>
                  </a:extLst>
                </a:gridCol>
                <a:gridCol w="2149947">
                  <a:extLst>
                    <a:ext uri="{9D8B030D-6E8A-4147-A177-3AD203B41FA5}">
                      <a16:colId xmlns:a16="http://schemas.microsoft.com/office/drawing/2014/main" val="3248272310"/>
                    </a:ext>
                  </a:extLst>
                </a:gridCol>
                <a:gridCol w="2149947">
                  <a:extLst>
                    <a:ext uri="{9D8B030D-6E8A-4147-A177-3AD203B41FA5}">
                      <a16:colId xmlns:a16="http://schemas.microsoft.com/office/drawing/2014/main" val="3755720006"/>
                    </a:ext>
                  </a:extLst>
                </a:gridCol>
                <a:gridCol w="2149947">
                  <a:extLst>
                    <a:ext uri="{9D8B030D-6E8A-4147-A177-3AD203B41FA5}">
                      <a16:colId xmlns:a16="http://schemas.microsoft.com/office/drawing/2014/main" val="3588844721"/>
                    </a:ext>
                  </a:extLst>
                </a:gridCol>
              </a:tblGrid>
              <a:tr h="486533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网申时间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笔试时间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面试时间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336352"/>
                  </a:ext>
                </a:extLst>
              </a:tr>
              <a:tr h="486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招行信用卡中心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8/28</a:t>
                      </a:r>
                      <a:r>
                        <a:rPr lang="zh-CN" altLang="en-US"/>
                        <a:t>日</a:t>
                      </a:r>
                      <a:r>
                        <a:rPr lang="en-US" altLang="zh-CN"/>
                        <a:t>-10/8</a:t>
                      </a:r>
                      <a:r>
                        <a:rPr lang="zh-CN" altLang="en-US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9/21</a:t>
                      </a:r>
                      <a:r>
                        <a:rPr lang="zh-CN" altLang="en-US"/>
                        <a:t>日、</a:t>
                      </a:r>
                      <a:r>
                        <a:rPr lang="en-US" altLang="zh-CN"/>
                        <a:t>10/10</a:t>
                      </a:r>
                      <a:r>
                        <a:rPr lang="zh-CN" altLang="en-US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</a:t>
                      </a:r>
                      <a:r>
                        <a:rPr lang="zh-CN" altLang="en-US"/>
                        <a:t>月下旬</a:t>
                      </a:r>
                      <a:r>
                        <a:rPr lang="en-US" altLang="zh-CN"/>
                        <a:t>-10</a:t>
                      </a:r>
                      <a:r>
                        <a:rPr lang="zh-CN" altLang="en-US"/>
                        <a:t>月下旬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594749"/>
                  </a:ext>
                </a:extLst>
              </a:tr>
              <a:tr h="486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招银网络科技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8/6</a:t>
                      </a:r>
                      <a:r>
                        <a:rPr lang="zh-CN" altLang="en-US"/>
                        <a:t>日</a:t>
                      </a:r>
                      <a:r>
                        <a:rPr lang="en-US" altLang="zh-CN"/>
                        <a:t>-9/24</a:t>
                      </a:r>
                      <a:r>
                        <a:rPr lang="zh-CN" altLang="en-US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9/6</a:t>
                      </a:r>
                      <a:r>
                        <a:rPr lang="zh-CN" altLang="en-US"/>
                        <a:t>日、</a:t>
                      </a:r>
                      <a:r>
                        <a:rPr lang="en-US" altLang="zh-CN"/>
                        <a:t>9/25</a:t>
                      </a:r>
                      <a:r>
                        <a:rPr lang="zh-CN" altLang="en-US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9/14</a:t>
                      </a:r>
                      <a:r>
                        <a:rPr lang="zh-CN" altLang="en-US"/>
                        <a:t>日</a:t>
                      </a:r>
                      <a:r>
                        <a:rPr lang="en-US" altLang="zh-CN"/>
                        <a:t>-10/31</a:t>
                      </a:r>
                      <a:r>
                        <a:rPr lang="zh-CN" altLang="en-US"/>
                        <a:t>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308444"/>
                  </a:ext>
                </a:extLst>
              </a:tr>
              <a:tr h="486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工商银行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8/25</a:t>
                      </a:r>
                      <a:r>
                        <a:rPr lang="zh-CN" altLang="en-US"/>
                        <a:t>日</a:t>
                      </a:r>
                      <a:r>
                        <a:rPr lang="en-US" altLang="zh-CN"/>
                        <a:t>-9/30</a:t>
                      </a:r>
                      <a:r>
                        <a:rPr lang="zh-CN" altLang="en-US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</a:t>
                      </a:r>
                      <a:r>
                        <a:rPr lang="zh-CN" altLang="en-US"/>
                        <a:t>月中旬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</a:t>
                      </a:r>
                      <a:r>
                        <a:rPr lang="zh-CN" altLang="en-US"/>
                        <a:t>月下旬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064604"/>
                  </a:ext>
                </a:extLst>
              </a:tr>
              <a:tr h="486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中国银行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8/10</a:t>
                      </a:r>
                      <a:r>
                        <a:rPr lang="zh-CN" altLang="en-US"/>
                        <a:t>日</a:t>
                      </a:r>
                      <a:r>
                        <a:rPr lang="en-US" altLang="zh-CN"/>
                        <a:t>-9/17</a:t>
                      </a:r>
                      <a:r>
                        <a:rPr lang="zh-CN" altLang="en-US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</a:t>
                      </a:r>
                      <a:r>
                        <a:rPr lang="zh-CN" altLang="en-US"/>
                        <a:t>月底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10</a:t>
                      </a:r>
                      <a:r>
                        <a:rPr lang="zh-CN" altLang="en-US"/>
                        <a:t>月中旬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17497"/>
                  </a:ext>
                </a:extLst>
              </a:tr>
              <a:tr h="496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上海银行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9/1</a:t>
                      </a:r>
                      <a:r>
                        <a:rPr lang="zh-CN" altLang="en-US"/>
                        <a:t>日</a:t>
                      </a:r>
                      <a:r>
                        <a:rPr lang="en-US" altLang="zh-CN"/>
                        <a:t>-10</a:t>
                      </a:r>
                      <a:r>
                        <a:rPr lang="zh-CN" altLang="en-US"/>
                        <a:t>月底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</a:t>
                      </a:r>
                      <a:r>
                        <a:rPr lang="zh-CN" altLang="en-US"/>
                        <a:t>月</a:t>
                      </a:r>
                      <a:r>
                        <a:rPr lang="en-US" altLang="zh-CN"/>
                        <a:t>-10</a:t>
                      </a:r>
                      <a:r>
                        <a:rPr lang="zh-CN" altLang="en-US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9</a:t>
                      </a:r>
                      <a:r>
                        <a:rPr lang="zh-CN" altLang="en-US"/>
                        <a:t>月</a:t>
                      </a:r>
                      <a:r>
                        <a:rPr lang="en-US" altLang="zh-CN"/>
                        <a:t>-10</a:t>
                      </a:r>
                      <a:r>
                        <a:rPr lang="zh-CN" altLang="en-US"/>
                        <a:t>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85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4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3852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国企银行秋招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079DD2-B8DA-42DC-A0CB-D8E12C20E9F8}"/>
              </a:ext>
            </a:extLst>
          </p:cNvPr>
          <p:cNvSpPr txBox="1"/>
          <p:nvPr/>
        </p:nvSpPr>
        <p:spPr>
          <a:xfrm>
            <a:off x="317204" y="1199145"/>
            <a:ext cx="8651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运营商</a:t>
            </a:r>
            <a:endParaRPr lang="en-US" altLang="zh-CN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/>
              <a:t>总部、各研究院（中移物联网）、各子公司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国家电网</a:t>
            </a:r>
            <a:endParaRPr lang="en-US" altLang="zh-CN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/>
              <a:t>按省招聘，各省开始时间不同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其它国企，如中国烟草、中国石化等</a:t>
            </a:r>
            <a:endParaRPr lang="en-US" altLang="zh-CN" b="1"/>
          </a:p>
          <a:p>
            <a:pPr lvl="1"/>
            <a:endParaRPr lang="en-US" altLang="zh-CN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A7F66C-AB9F-496A-8909-F22440089456}"/>
              </a:ext>
            </a:extLst>
          </p:cNvPr>
          <p:cNvSpPr txBox="1"/>
          <p:nvPr/>
        </p:nvSpPr>
        <p:spPr>
          <a:xfrm>
            <a:off x="241491" y="80371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+mn-ea"/>
              </a:rPr>
              <a:t>二、国企</a:t>
            </a:r>
            <a:endParaRPr lang="en-US" altLang="zh-CN" sz="2400" b="1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7C7F6A-5936-42B9-94BA-84DC27984A0B}"/>
              </a:ext>
            </a:extLst>
          </p:cNvPr>
          <p:cNvSpPr txBox="1"/>
          <p:nvPr/>
        </p:nvSpPr>
        <p:spPr>
          <a:xfrm>
            <a:off x="241491" y="273086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+mn-ea"/>
              </a:rPr>
              <a:t>三、研究所</a:t>
            </a:r>
            <a:endParaRPr lang="en-US" altLang="zh-CN" sz="2400" b="1">
              <a:latin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8A7C532-F989-4839-9F20-52D17E847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45" y="3242995"/>
            <a:ext cx="2191154" cy="3071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A388469-17B5-46AE-9C3B-DE9FC286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22" y="3254363"/>
            <a:ext cx="1958510" cy="304826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1399C53-979E-4C90-B04A-32F8F4B8E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25" y="3254363"/>
            <a:ext cx="1920406" cy="30787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0D6958F-3B32-419C-9E49-A64A0CF38F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06" y="1060931"/>
            <a:ext cx="3002540" cy="7773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08D3C5C-E54A-44B7-9CE3-9DE767A66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06" y="1964196"/>
            <a:ext cx="3002540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87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4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3852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招聘特点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116398-87A8-4ACB-92D5-3512F5CEEED8}"/>
              </a:ext>
            </a:extLst>
          </p:cNvPr>
          <p:cNvSpPr txBox="1"/>
          <p:nvPr/>
        </p:nvSpPr>
        <p:spPr>
          <a:xfrm>
            <a:off x="413559" y="2858107"/>
            <a:ext cx="265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+mn-ea"/>
              </a:rPr>
              <a:t>笔试</a:t>
            </a:r>
            <a:endParaRPr lang="en-US" altLang="zh-CN" sz="2400" b="1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D44004-9850-4913-9FAA-1ECD5FFDA17C}"/>
              </a:ext>
            </a:extLst>
          </p:cNvPr>
          <p:cNvSpPr txBox="1"/>
          <p:nvPr/>
        </p:nvSpPr>
        <p:spPr>
          <a:xfrm>
            <a:off x="326045" y="4542561"/>
            <a:ext cx="265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+mn-ea"/>
              </a:rPr>
              <a:t>面试</a:t>
            </a:r>
            <a:endParaRPr lang="en-US" altLang="zh-CN" sz="2400" b="1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83BF88-16B2-4927-877C-CDE8D843C988}"/>
              </a:ext>
            </a:extLst>
          </p:cNvPr>
          <p:cNvSpPr txBox="1"/>
          <p:nvPr/>
        </p:nvSpPr>
        <p:spPr>
          <a:xfrm>
            <a:off x="436635" y="5107770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多个面试官，一般是三个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必问项目，但是问的不深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时长短，</a:t>
            </a:r>
            <a:r>
              <a:rPr lang="en-US" altLang="zh-CN"/>
              <a:t>10-15</a:t>
            </a:r>
            <a:r>
              <a:rPr lang="zh-CN" altLang="en-US"/>
              <a:t>分钟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1082A6-1082-45E1-8747-DF5792CCCB99}"/>
              </a:ext>
            </a:extLst>
          </p:cNvPr>
          <p:cNvSpPr txBox="1"/>
          <p:nvPr/>
        </p:nvSpPr>
        <p:spPr>
          <a:xfrm>
            <a:off x="436635" y="3410250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行政能力测试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专业知识，基础和实用性问题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性格测试</a:t>
            </a:r>
            <a:endParaRPr lang="en-US" altLang="zh-CN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E214F9-22F0-43A5-8E78-B6C080EE8A36}"/>
              </a:ext>
            </a:extLst>
          </p:cNvPr>
          <p:cNvSpPr txBox="1"/>
          <p:nvPr/>
        </p:nvSpPr>
        <p:spPr>
          <a:xfrm>
            <a:off x="5943055" y="2607728"/>
            <a:ext cx="111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+mn-ea"/>
              </a:rPr>
              <a:t>银行国企</a:t>
            </a:r>
            <a:endParaRPr lang="en-US" altLang="zh-CN" b="1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5397ED-46AE-4501-A591-604A01CECD11}"/>
              </a:ext>
            </a:extLst>
          </p:cNvPr>
          <p:cNvSpPr txBox="1"/>
          <p:nvPr/>
        </p:nvSpPr>
        <p:spPr>
          <a:xfrm>
            <a:off x="5695003" y="1105003"/>
            <a:ext cx="2767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</a:rPr>
              <a:t>项目背景</a:t>
            </a:r>
            <a:endParaRPr lang="en-US" altLang="zh-CN" sz="2000" b="1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</a:rPr>
              <a:t>设计思路</a:t>
            </a:r>
            <a:endParaRPr lang="en-US" altLang="zh-CN" sz="2000" b="1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</a:rPr>
              <a:t>负责内容</a:t>
            </a:r>
            <a:endParaRPr lang="en-US" altLang="zh-CN" sz="2000" b="1"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1A1222-61DE-46F7-8177-93B2251D6D63}"/>
              </a:ext>
            </a:extLst>
          </p:cNvPr>
          <p:cNvSpPr txBox="1"/>
          <p:nvPr/>
        </p:nvSpPr>
        <p:spPr>
          <a:xfrm>
            <a:off x="5695003" y="4227252"/>
            <a:ext cx="330023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</a:rPr>
              <a:t>算法的具体原理是什么？</a:t>
            </a:r>
            <a:endParaRPr lang="en-US" altLang="zh-CN" sz="2000" b="1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</a:rPr>
              <a:t>如何求解，如何实现？</a:t>
            </a:r>
            <a:endParaRPr lang="en-US" altLang="zh-CN" sz="2000" b="1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</a:rPr>
              <a:t>有做高可用吗？</a:t>
            </a:r>
            <a:endParaRPr lang="en-US" altLang="zh-CN" sz="2000" b="1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</a:rPr>
              <a:t>访问量是多少？</a:t>
            </a:r>
            <a:endParaRPr lang="en-US" altLang="zh-CN" sz="2000" b="1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</a:rPr>
              <a:t>有遇到过慢查询吗？</a:t>
            </a:r>
            <a:endParaRPr lang="en-US" altLang="zh-CN" sz="2000" b="1">
              <a:latin typeface="+mn-ea"/>
            </a:endParaRPr>
          </a:p>
          <a:p>
            <a:r>
              <a:rPr lang="en-US" altLang="zh-CN" sz="2400" b="1">
                <a:latin typeface="+mn-ea"/>
              </a:rPr>
              <a:t>…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FF35DF3-5ADE-4897-80D5-A20D634DDCB3}"/>
              </a:ext>
            </a:extLst>
          </p:cNvPr>
          <p:cNvSpPr/>
          <p:nvPr/>
        </p:nvSpPr>
        <p:spPr>
          <a:xfrm>
            <a:off x="3850427" y="2637983"/>
            <a:ext cx="1558893" cy="1293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南钢项目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89E2601-6B92-4E22-BEA1-A9C159ADE4AD}"/>
              </a:ext>
            </a:extLst>
          </p:cNvPr>
          <p:cNvSpPr/>
          <p:nvPr/>
        </p:nvSpPr>
        <p:spPr>
          <a:xfrm rot="18958394">
            <a:off x="5472640" y="2229913"/>
            <a:ext cx="908709" cy="54960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40F75050-D127-4B97-AD12-5131FC343306}"/>
              </a:ext>
            </a:extLst>
          </p:cNvPr>
          <p:cNvSpPr/>
          <p:nvPr/>
        </p:nvSpPr>
        <p:spPr>
          <a:xfrm rot="2674193">
            <a:off x="5488701" y="3506895"/>
            <a:ext cx="908709" cy="54960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382759-3CE0-4FC3-918E-8625B9899ADC}"/>
              </a:ext>
            </a:extLst>
          </p:cNvPr>
          <p:cNvSpPr txBox="1"/>
          <p:nvPr/>
        </p:nvSpPr>
        <p:spPr>
          <a:xfrm>
            <a:off x="5953810" y="3308092"/>
            <a:ext cx="139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+mn-ea"/>
              </a:rPr>
              <a:t>互联网公司</a:t>
            </a:r>
            <a:endParaRPr lang="en-US" altLang="zh-CN" b="1"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CF7EE80-E3B6-476F-BA72-252B16D57040}"/>
              </a:ext>
            </a:extLst>
          </p:cNvPr>
          <p:cNvSpPr txBox="1"/>
          <p:nvPr/>
        </p:nvSpPr>
        <p:spPr>
          <a:xfrm>
            <a:off x="326045" y="1027693"/>
            <a:ext cx="265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+mn-ea"/>
              </a:rPr>
              <a:t>招聘侧重点</a:t>
            </a:r>
            <a:endParaRPr lang="en-US" altLang="zh-CN" sz="2400" b="1"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6216541-9CD0-4353-9671-01DB494BA72B}"/>
              </a:ext>
            </a:extLst>
          </p:cNvPr>
          <p:cNvSpPr txBox="1"/>
          <p:nvPr/>
        </p:nvSpPr>
        <p:spPr>
          <a:xfrm>
            <a:off x="436635" y="1541130"/>
            <a:ext cx="484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看重学历、获奖、校园经历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如某省公司电网：本硕</a:t>
            </a:r>
            <a:r>
              <a:rPr lang="en-US" altLang="zh-CN"/>
              <a:t>985+</a:t>
            </a:r>
            <a:r>
              <a:rPr lang="zh-CN" altLang="en-US"/>
              <a:t>电气专业</a:t>
            </a:r>
            <a:r>
              <a:rPr lang="en-US" altLang="zh-CN"/>
              <a:t>=OFFER</a:t>
            </a:r>
          </a:p>
        </p:txBody>
      </p:sp>
    </p:spTree>
    <p:extLst>
      <p:ext uri="{BB962C8B-B14F-4D97-AF65-F5344CB8AC3E}">
        <p14:creationId xmlns:p14="http://schemas.microsoft.com/office/powerpoint/2010/main" val="1639556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7933" y="877789"/>
            <a:ext cx="3261981" cy="5143501"/>
          </a:xfrm>
          <a:prstGeom prst="rect">
            <a:avLst/>
          </a:prstGeo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56243" y="2708922"/>
            <a:ext cx="4151224" cy="1266431"/>
            <a:chOff x="2678168" y="1809376"/>
            <a:chExt cx="4151224" cy="1266430"/>
          </a:xfrm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3567412" y="1888593"/>
              <a:ext cx="3261980" cy="11079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后端研发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学习规划</a:t>
              </a: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356242" y="1124745"/>
            <a:ext cx="14845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GB" altLang="zh-CN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16018" y="4264829"/>
            <a:ext cx="4029115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	</a:t>
            </a:r>
            <a:r>
              <a:rPr lang="zh-CN" altLang="en-US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确定目标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语言基础、计算机基础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学习资源推荐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31D421-9F7B-4131-B71F-0C19A7E4D019}"/>
              </a:ext>
            </a:extLst>
          </p:cNvPr>
          <p:cNvSpPr txBox="1"/>
          <p:nvPr/>
        </p:nvSpPr>
        <p:spPr>
          <a:xfrm>
            <a:off x="241491" y="6482993"/>
            <a:ext cx="50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39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9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6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>
            <a:extLst>
              <a:ext uri="{FF2B5EF4-FFF2-40B4-BE49-F238E27FC236}">
                <a16:creationId xmlns:a16="http://schemas.microsoft.com/office/drawing/2014/main" id="{C8E22360-60EE-462C-94DE-DBAC3C8A69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66" y="4230885"/>
            <a:ext cx="1146581" cy="768485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988D7503-DE7E-4451-A70B-5BA47F27F7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52" y="3339801"/>
            <a:ext cx="470945" cy="358860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id="{00D2935F-003B-4747-910B-EEA8273A9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6" y="3918134"/>
            <a:ext cx="2396819" cy="13482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344136" cy="37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整体流程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E44F4EF-A0C0-4F5F-94A2-4474CFD0FE85}"/>
              </a:ext>
            </a:extLst>
          </p:cNvPr>
          <p:cNvGrpSpPr/>
          <p:nvPr/>
        </p:nvGrpSpPr>
        <p:grpSpPr>
          <a:xfrm>
            <a:off x="390329" y="2047064"/>
            <a:ext cx="8244627" cy="1061886"/>
            <a:chOff x="534438" y="3368953"/>
            <a:chExt cx="10944224" cy="438144"/>
          </a:xfrm>
          <a:solidFill>
            <a:schemeClr val="bg1">
              <a:lumMod val="6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7BA804-4A5B-4877-AEB9-5844E616E0C8}"/>
                </a:ext>
              </a:extLst>
            </p:cNvPr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6541E99-1A6C-4EC6-AE86-B9F2B7814DDF}"/>
                </a:ext>
              </a:extLst>
            </p:cNvPr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8C8376B-CACE-4274-8E52-130C7D477968}"/>
                  </a:ext>
                </a:extLst>
              </p:cNvPr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75F89A7-ECF3-43BF-A136-A40CBCD4B7FE}"/>
                  </a:ext>
                </a:extLst>
              </p:cNvPr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374647A-2EC8-4EBB-AF92-53C87CFC4243}"/>
                  </a:ext>
                </a:extLst>
              </p:cNvPr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6AC0812-C573-4945-900F-1508C5FD3C18}"/>
                  </a:ext>
                </a:extLst>
              </p:cNvPr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3021034-65C8-4B43-983A-A746E74E0F7C}"/>
                  </a:ext>
                </a:extLst>
              </p:cNvPr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ED3529A-14D0-4D22-9E13-050D057EE96B}"/>
                  </a:ext>
                </a:extLst>
              </p:cNvPr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4FE06E1C-F7A5-4936-BB3A-3CEA3B1407EF}"/>
                  </a:ext>
                </a:extLst>
              </p:cNvPr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</p:grpSp>
      </p:grpSp>
      <p:cxnSp>
        <p:nvCxnSpPr>
          <p:cNvPr id="37" name="肘形连接符 149">
            <a:extLst>
              <a:ext uri="{FF2B5EF4-FFF2-40B4-BE49-F238E27FC236}">
                <a16:creationId xmlns:a16="http://schemas.microsoft.com/office/drawing/2014/main" id="{1F3E5797-DCA2-4318-9E50-217D1FC964A6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rot="5400000" flipH="1" flipV="1">
            <a:off x="5278377" y="1610286"/>
            <a:ext cx="583070" cy="391850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D198142-BC48-4779-BFFE-F362349A4E77}"/>
              </a:ext>
            </a:extLst>
          </p:cNvPr>
          <p:cNvGrpSpPr/>
          <p:nvPr/>
        </p:nvGrpSpPr>
        <p:grpSpPr>
          <a:xfrm>
            <a:off x="4930571" y="2097745"/>
            <a:ext cx="894342" cy="888483"/>
            <a:chOff x="1109756" y="3090803"/>
            <a:chExt cx="588037" cy="676392"/>
          </a:xfrm>
          <a:solidFill>
            <a:srgbClr val="005DA2"/>
          </a:solidFill>
        </p:grpSpPr>
        <p:sp>
          <p:nvSpPr>
            <p:cNvPr id="39" name="六边形 38">
              <a:extLst>
                <a:ext uri="{FF2B5EF4-FFF2-40B4-BE49-F238E27FC236}">
                  <a16:creationId xmlns:a16="http://schemas.microsoft.com/office/drawing/2014/main" id="{2CE686E8-A3F1-43A6-8470-8095965A500B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6">
              <a:extLst>
                <a:ext uri="{FF2B5EF4-FFF2-40B4-BE49-F238E27FC236}">
                  <a16:creationId xmlns:a16="http://schemas.microsoft.com/office/drawing/2014/main" id="{A68CC811-9CD0-4009-AAE8-48004423155A}"/>
                </a:ext>
              </a:extLst>
            </p:cNvPr>
            <p:cNvSpPr txBox="1"/>
            <p:nvPr/>
          </p:nvSpPr>
          <p:spPr>
            <a:xfrm>
              <a:off x="1113651" y="3288583"/>
              <a:ext cx="584142" cy="2658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正式批</a:t>
              </a: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06801E10-3574-48B3-9FE4-E3EF4AE67B08}"/>
              </a:ext>
            </a:extLst>
          </p:cNvPr>
          <p:cNvSpPr/>
          <p:nvPr/>
        </p:nvSpPr>
        <p:spPr>
          <a:xfrm>
            <a:off x="5765837" y="1141563"/>
            <a:ext cx="1950379" cy="746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81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62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4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25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06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8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694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50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月初，与提前批交叉进行</a:t>
            </a:r>
          </a:p>
        </p:txBody>
      </p:sp>
      <p:cxnSp>
        <p:nvCxnSpPr>
          <p:cNvPr id="62" name="肘形连接符 170">
            <a:extLst>
              <a:ext uri="{FF2B5EF4-FFF2-40B4-BE49-F238E27FC236}">
                <a16:creationId xmlns:a16="http://schemas.microsoft.com/office/drawing/2014/main" id="{ECF6B83A-17D6-4CA9-89C4-28AB9CAAFBF3}"/>
              </a:ext>
            </a:extLst>
          </p:cNvPr>
          <p:cNvCxnSpPr>
            <a:cxnSpLocks/>
            <a:stCxn id="64" idx="0"/>
            <a:endCxn id="66" idx="1"/>
          </p:cNvCxnSpPr>
          <p:nvPr/>
        </p:nvCxnSpPr>
        <p:spPr>
          <a:xfrm rot="16200000" flipH="1">
            <a:off x="3334287" y="3064386"/>
            <a:ext cx="430572" cy="227850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953D1BD-25D3-4A21-A726-9E4805CD9C2E}"/>
              </a:ext>
            </a:extLst>
          </p:cNvPr>
          <p:cNvGrpSpPr/>
          <p:nvPr/>
        </p:nvGrpSpPr>
        <p:grpSpPr>
          <a:xfrm>
            <a:off x="3000402" y="2074542"/>
            <a:ext cx="904055" cy="888482"/>
            <a:chOff x="1097486" y="3090803"/>
            <a:chExt cx="631064" cy="676392"/>
          </a:xfrm>
          <a:solidFill>
            <a:srgbClr val="005DA2"/>
          </a:solidFill>
        </p:grpSpPr>
        <p:sp>
          <p:nvSpPr>
            <p:cNvPr id="64" name="六边形 63">
              <a:extLst>
                <a:ext uri="{FF2B5EF4-FFF2-40B4-BE49-F238E27FC236}">
                  <a16:creationId xmlns:a16="http://schemas.microsoft.com/office/drawing/2014/main" id="{D1D3867A-9DAE-431B-B256-D2E4D593CF9F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5" name="文本框 108">
              <a:extLst>
                <a:ext uri="{FF2B5EF4-FFF2-40B4-BE49-F238E27FC236}">
                  <a16:creationId xmlns:a16="http://schemas.microsoft.com/office/drawing/2014/main" id="{81DA2CA3-94F0-443F-9BB6-BFE1E5AA9FAF}"/>
                </a:ext>
              </a:extLst>
            </p:cNvPr>
            <p:cNvSpPr txBox="1"/>
            <p:nvPr/>
          </p:nvSpPr>
          <p:spPr>
            <a:xfrm>
              <a:off x="1097486" y="3293291"/>
              <a:ext cx="631064" cy="337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提前批</a:t>
              </a:r>
            </a:p>
          </p:txBody>
        </p: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789E83B1-0174-41B2-9A3E-39D14807B076}"/>
              </a:ext>
            </a:extLst>
          </p:cNvPr>
          <p:cNvSpPr/>
          <p:nvPr/>
        </p:nvSpPr>
        <p:spPr>
          <a:xfrm>
            <a:off x="3663498" y="3123258"/>
            <a:ext cx="1961798" cy="5406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81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62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4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25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06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8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694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50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月初陆续开始</a:t>
            </a:r>
          </a:p>
        </p:txBody>
      </p:sp>
      <p:cxnSp>
        <p:nvCxnSpPr>
          <p:cNvPr id="70" name="肘形连接符 170">
            <a:extLst>
              <a:ext uri="{FF2B5EF4-FFF2-40B4-BE49-F238E27FC236}">
                <a16:creationId xmlns:a16="http://schemas.microsoft.com/office/drawing/2014/main" id="{49D5F5A6-0043-403A-9B62-6F36C2CDEB1B}"/>
              </a:ext>
            </a:extLst>
          </p:cNvPr>
          <p:cNvCxnSpPr>
            <a:cxnSpLocks/>
            <a:stCxn id="72" idx="0"/>
            <a:endCxn id="74" idx="1"/>
          </p:cNvCxnSpPr>
          <p:nvPr/>
        </p:nvCxnSpPr>
        <p:spPr>
          <a:xfrm rot="16200000" flipH="1">
            <a:off x="7169633" y="3077307"/>
            <a:ext cx="383401" cy="227850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457F200-60A9-454D-92F2-51C1209F18A2}"/>
              </a:ext>
            </a:extLst>
          </p:cNvPr>
          <p:cNvGrpSpPr/>
          <p:nvPr/>
        </p:nvGrpSpPr>
        <p:grpSpPr>
          <a:xfrm>
            <a:off x="6812162" y="2111049"/>
            <a:ext cx="904055" cy="888482"/>
            <a:chOff x="1097486" y="3090803"/>
            <a:chExt cx="631064" cy="676392"/>
          </a:xfrm>
          <a:solidFill>
            <a:srgbClr val="005DA2"/>
          </a:solidFill>
        </p:grpSpPr>
        <p:sp>
          <p:nvSpPr>
            <p:cNvPr id="72" name="六边形 71">
              <a:extLst>
                <a:ext uri="{FF2B5EF4-FFF2-40B4-BE49-F238E27FC236}">
                  <a16:creationId xmlns:a16="http://schemas.microsoft.com/office/drawing/2014/main" id="{2B8273B2-DD23-477B-8CBB-8046C92663E5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108">
              <a:extLst>
                <a:ext uri="{FF2B5EF4-FFF2-40B4-BE49-F238E27FC236}">
                  <a16:creationId xmlns:a16="http://schemas.microsoft.com/office/drawing/2014/main" id="{54D35D9D-8B9A-4300-8131-038630BBE8A7}"/>
                </a:ext>
              </a:extLst>
            </p:cNvPr>
            <p:cNvSpPr txBox="1"/>
            <p:nvPr/>
          </p:nvSpPr>
          <p:spPr>
            <a:xfrm>
              <a:off x="1097486" y="3293291"/>
              <a:ext cx="631064" cy="28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补招</a:t>
              </a: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C45B4E9C-C090-40BA-9544-F02A24E0A37C}"/>
              </a:ext>
            </a:extLst>
          </p:cNvPr>
          <p:cNvSpPr/>
          <p:nvPr/>
        </p:nvSpPr>
        <p:spPr>
          <a:xfrm>
            <a:off x="7475258" y="3124535"/>
            <a:ext cx="1159698" cy="5167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81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62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4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25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06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8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694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50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月后</a:t>
            </a:r>
          </a:p>
        </p:txBody>
      </p:sp>
      <p:cxnSp>
        <p:nvCxnSpPr>
          <p:cNvPr id="77" name="肘形连接符 149">
            <a:extLst>
              <a:ext uri="{FF2B5EF4-FFF2-40B4-BE49-F238E27FC236}">
                <a16:creationId xmlns:a16="http://schemas.microsoft.com/office/drawing/2014/main" id="{1855ABB6-5AE0-4450-9A89-0C71B30F2C80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rot="5400000" flipH="1" flipV="1">
            <a:off x="1378216" y="1702875"/>
            <a:ext cx="484786" cy="258546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C6D19C7-B600-493B-96B8-5A3C644062F1}"/>
              </a:ext>
            </a:extLst>
          </p:cNvPr>
          <p:cNvGrpSpPr/>
          <p:nvPr/>
        </p:nvGrpSpPr>
        <p:grpSpPr>
          <a:xfrm>
            <a:off x="1047923" y="2074541"/>
            <a:ext cx="894342" cy="888483"/>
            <a:chOff x="1109756" y="3090803"/>
            <a:chExt cx="588037" cy="676392"/>
          </a:xfrm>
          <a:solidFill>
            <a:srgbClr val="92D050"/>
          </a:solidFill>
        </p:grpSpPr>
        <p:sp>
          <p:nvSpPr>
            <p:cNvPr id="79" name="六边形 78">
              <a:extLst>
                <a:ext uri="{FF2B5EF4-FFF2-40B4-BE49-F238E27FC236}">
                  <a16:creationId xmlns:a16="http://schemas.microsoft.com/office/drawing/2014/main" id="{C77549C9-0FF2-42D8-9CD4-F4599EB51B2B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0" name="文本框 86">
              <a:extLst>
                <a:ext uri="{FF2B5EF4-FFF2-40B4-BE49-F238E27FC236}">
                  <a16:creationId xmlns:a16="http://schemas.microsoft.com/office/drawing/2014/main" id="{FD49A83B-EE8C-4E8A-A730-509490D1456D}"/>
                </a:ext>
              </a:extLst>
            </p:cNvPr>
            <p:cNvSpPr txBox="1"/>
            <p:nvPr/>
          </p:nvSpPr>
          <p:spPr>
            <a:xfrm>
              <a:off x="1113651" y="3288583"/>
              <a:ext cx="584142" cy="281168"/>
            </a:xfrm>
            <a:prstGeom prst="rect">
              <a:avLst/>
            </a:prstGeom>
            <a:solidFill>
              <a:srgbClr val="005DA2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春招</a:t>
              </a:r>
            </a:p>
          </p:txBody>
        </p: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C6392E5C-214C-48AF-BA1B-9D97297B2EE8}"/>
              </a:ext>
            </a:extLst>
          </p:cNvPr>
          <p:cNvSpPr/>
          <p:nvPr/>
        </p:nvSpPr>
        <p:spPr>
          <a:xfrm>
            <a:off x="1749882" y="1217569"/>
            <a:ext cx="1759381" cy="7443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81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62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4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25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06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8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694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50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月，实习转正率较高</a:t>
            </a: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CEA91E3-062E-4377-80BC-4596BA167710}"/>
              </a:ext>
            </a:extLst>
          </p:cNvPr>
          <p:cNvGrpSpPr/>
          <p:nvPr/>
        </p:nvGrpSpPr>
        <p:grpSpPr>
          <a:xfrm>
            <a:off x="3331166" y="4408583"/>
            <a:ext cx="2219333" cy="779373"/>
            <a:chOff x="674074" y="2525063"/>
            <a:chExt cx="2219333" cy="779373"/>
          </a:xfrm>
        </p:grpSpPr>
        <p:sp>
          <p:nvSpPr>
            <p:cNvPr id="106" name="Subtitle 2">
              <a:extLst>
                <a:ext uri="{FF2B5EF4-FFF2-40B4-BE49-F238E27FC236}">
                  <a16:creationId xmlns:a16="http://schemas.microsoft.com/office/drawing/2014/main" id="{6070BF7D-EDF2-4790-AF7C-D9B94DDE9701}"/>
                </a:ext>
              </a:extLst>
            </p:cNvPr>
            <p:cNvSpPr txBox="1">
              <a:spLocks/>
            </p:cNvSpPr>
            <p:nvPr/>
          </p:nvSpPr>
          <p:spPr>
            <a:xfrm>
              <a:off x="674074" y="2828055"/>
              <a:ext cx="2219333" cy="476381"/>
            </a:xfrm>
            <a:prstGeom prst="rect">
              <a:avLst/>
            </a:prstGeom>
          </p:spPr>
          <p:txBody>
            <a:bodyPr vert="horz" wrap="square" lIns="108745" tIns="54372" rIns="108745" bIns="54372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1219170">
                <a:lnSpc>
                  <a:spcPct val="150000"/>
                </a:lnSpc>
              </a:pPr>
              <a:r>
                <a:rPr lang="en-US" altLang="zh-CN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Light" charset="0"/>
                </a:rPr>
                <a:t>7</a:t>
              </a:r>
              <a:r>
                <a:rPr lang="zh-CN" altLang="en-US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Light" charset="0"/>
                </a:rPr>
                <a:t>月</a:t>
              </a:r>
              <a:r>
                <a:rPr lang="en-US" altLang="zh-CN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Light" charset="0"/>
                </a:rPr>
                <a:t>15</a:t>
              </a:r>
              <a:r>
                <a:rPr lang="zh-CN" altLang="en-US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Light" charset="0"/>
                </a:rPr>
                <a:t>日开启</a:t>
              </a:r>
              <a:endParaRPr lang="en-US" sz="18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Light" charset="0"/>
              </a:endParaRPr>
            </a:p>
          </p:txBody>
        </p:sp>
        <p:sp>
          <p:nvSpPr>
            <p:cNvPr id="107" name="TextBox 48">
              <a:extLst>
                <a:ext uri="{FF2B5EF4-FFF2-40B4-BE49-F238E27FC236}">
                  <a16:creationId xmlns:a16="http://schemas.microsoft.com/office/drawing/2014/main" id="{0A365C03-94AC-4A2C-9109-28E27E094BCE}"/>
                </a:ext>
              </a:extLst>
            </p:cNvPr>
            <p:cNvSpPr txBox="1"/>
            <p:nvPr/>
          </p:nvSpPr>
          <p:spPr>
            <a:xfrm>
              <a:off x="732859" y="2525063"/>
              <a:ext cx="1304187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endParaRPr lang="en-US" sz="2000" b="1" dirty="0">
                <a:solidFill>
                  <a:srgbClr val="0070C0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3F520146-1E8F-4598-8D8C-52829323141D}"/>
              </a:ext>
            </a:extLst>
          </p:cNvPr>
          <p:cNvGrpSpPr/>
          <p:nvPr/>
        </p:nvGrpSpPr>
        <p:grpSpPr>
          <a:xfrm>
            <a:off x="3401526" y="5374918"/>
            <a:ext cx="2219333" cy="790012"/>
            <a:chOff x="3560928" y="2456549"/>
            <a:chExt cx="2219333" cy="790012"/>
          </a:xfrm>
        </p:grpSpPr>
        <p:sp>
          <p:nvSpPr>
            <p:cNvPr id="109" name="Subtitle 2">
              <a:extLst>
                <a:ext uri="{FF2B5EF4-FFF2-40B4-BE49-F238E27FC236}">
                  <a16:creationId xmlns:a16="http://schemas.microsoft.com/office/drawing/2014/main" id="{F5541617-4510-48E1-A851-307386A5C957}"/>
                </a:ext>
              </a:extLst>
            </p:cNvPr>
            <p:cNvSpPr txBox="1">
              <a:spLocks/>
            </p:cNvSpPr>
            <p:nvPr/>
          </p:nvSpPr>
          <p:spPr>
            <a:xfrm>
              <a:off x="3560928" y="2770180"/>
              <a:ext cx="2219333" cy="476381"/>
            </a:xfrm>
            <a:prstGeom prst="rect">
              <a:avLst/>
            </a:prstGeom>
          </p:spPr>
          <p:txBody>
            <a:bodyPr vert="horz" wrap="square" lIns="108745" tIns="54372" rIns="108745" bIns="54372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1219170">
                <a:lnSpc>
                  <a:spcPct val="150000"/>
                </a:lnSpc>
              </a:pPr>
              <a:r>
                <a:rPr lang="en-US" altLang="zh-CN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日开启</a:t>
              </a:r>
              <a:endParaRPr lang="en-US" sz="18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TextBox 50">
              <a:extLst>
                <a:ext uri="{FF2B5EF4-FFF2-40B4-BE49-F238E27FC236}">
                  <a16:creationId xmlns:a16="http://schemas.microsoft.com/office/drawing/2014/main" id="{6A4AAFFE-52AB-41F9-A8BA-55811EF2774C}"/>
                </a:ext>
              </a:extLst>
            </p:cNvPr>
            <p:cNvSpPr txBox="1"/>
            <p:nvPr/>
          </p:nvSpPr>
          <p:spPr>
            <a:xfrm>
              <a:off x="3619713" y="2456549"/>
              <a:ext cx="992579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  <a:latin typeface="Poppins SemiBold" charset="0"/>
                </a:rPr>
                <a:t> </a:t>
              </a:r>
              <a:r>
                <a:rPr lang="zh-CN" altLang="en-US" sz="2000" b="1" dirty="0">
                  <a:solidFill>
                    <a:srgbClr val="0070C0"/>
                  </a:solidFill>
                  <a:latin typeface="Poppins SemiBold" charset="0"/>
                </a:rPr>
                <a:t>             </a:t>
              </a:r>
              <a:endParaRPr lang="en-US" sz="2000" b="1" dirty="0">
                <a:solidFill>
                  <a:srgbClr val="0070C0"/>
                </a:solidFill>
                <a:latin typeface="Poppins SemiBold" charset="0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5D31F99-4D5D-416A-916D-8E48202B4F2F}"/>
              </a:ext>
            </a:extLst>
          </p:cNvPr>
          <p:cNvGrpSpPr/>
          <p:nvPr/>
        </p:nvGrpSpPr>
        <p:grpSpPr>
          <a:xfrm>
            <a:off x="747476" y="5374918"/>
            <a:ext cx="2219333" cy="803194"/>
            <a:chOff x="679093" y="2456549"/>
            <a:chExt cx="2219333" cy="803194"/>
          </a:xfrm>
        </p:grpSpPr>
        <p:sp>
          <p:nvSpPr>
            <p:cNvPr id="115" name="Subtitle 2">
              <a:extLst>
                <a:ext uri="{FF2B5EF4-FFF2-40B4-BE49-F238E27FC236}">
                  <a16:creationId xmlns:a16="http://schemas.microsoft.com/office/drawing/2014/main" id="{99B3EB3C-2FA7-4593-BD5F-EE66B8ABF1B5}"/>
                </a:ext>
              </a:extLst>
            </p:cNvPr>
            <p:cNvSpPr txBox="1">
              <a:spLocks/>
            </p:cNvSpPr>
            <p:nvPr/>
          </p:nvSpPr>
          <p:spPr>
            <a:xfrm>
              <a:off x="679093" y="2783362"/>
              <a:ext cx="2219333" cy="476381"/>
            </a:xfrm>
            <a:prstGeom prst="rect">
              <a:avLst/>
            </a:prstGeom>
          </p:spPr>
          <p:txBody>
            <a:bodyPr vert="horz" wrap="square" lIns="108745" tIns="54372" rIns="108745" bIns="54372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1219170">
                <a:lnSpc>
                  <a:spcPct val="150000"/>
                </a:lnSpc>
              </a:pPr>
              <a:r>
                <a:rPr lang="en-US" altLang="zh-CN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日开启</a:t>
              </a:r>
              <a:endParaRPr lang="en-US" sz="18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TextBox 48">
              <a:extLst>
                <a:ext uri="{FF2B5EF4-FFF2-40B4-BE49-F238E27FC236}">
                  <a16:creationId xmlns:a16="http://schemas.microsoft.com/office/drawing/2014/main" id="{43C68A83-7A4F-4CDB-A203-817D6DA373A0}"/>
                </a:ext>
              </a:extLst>
            </p:cNvPr>
            <p:cNvSpPr txBox="1"/>
            <p:nvPr/>
          </p:nvSpPr>
          <p:spPr>
            <a:xfrm>
              <a:off x="732859" y="2456549"/>
              <a:ext cx="184731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endParaRPr lang="en-US" sz="2000" b="1" dirty="0">
                <a:solidFill>
                  <a:srgbClr val="0070C0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FA6D0EB-2DFC-441B-BFEE-6B3AB380249B}"/>
              </a:ext>
            </a:extLst>
          </p:cNvPr>
          <p:cNvGrpSpPr/>
          <p:nvPr/>
        </p:nvGrpSpPr>
        <p:grpSpPr>
          <a:xfrm>
            <a:off x="730882" y="4326874"/>
            <a:ext cx="2219333" cy="847887"/>
            <a:chOff x="3560928" y="2456549"/>
            <a:chExt cx="2219333" cy="847887"/>
          </a:xfrm>
        </p:grpSpPr>
        <p:sp>
          <p:nvSpPr>
            <p:cNvPr id="118" name="Subtitle 2">
              <a:extLst>
                <a:ext uri="{FF2B5EF4-FFF2-40B4-BE49-F238E27FC236}">
                  <a16:creationId xmlns:a16="http://schemas.microsoft.com/office/drawing/2014/main" id="{20D7590F-7941-4626-A9CD-B2900EB34929}"/>
                </a:ext>
              </a:extLst>
            </p:cNvPr>
            <p:cNvSpPr txBox="1">
              <a:spLocks/>
            </p:cNvSpPr>
            <p:nvPr/>
          </p:nvSpPr>
          <p:spPr>
            <a:xfrm>
              <a:off x="3560928" y="2828055"/>
              <a:ext cx="2219333" cy="476381"/>
            </a:xfrm>
            <a:prstGeom prst="rect">
              <a:avLst/>
            </a:prstGeom>
          </p:spPr>
          <p:txBody>
            <a:bodyPr vert="horz" wrap="square" lIns="108745" tIns="54372" rIns="108745" bIns="54372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1219170">
                <a:lnSpc>
                  <a:spcPct val="150000"/>
                </a:lnSpc>
              </a:pPr>
              <a:r>
                <a:rPr lang="en-US" altLang="zh-CN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18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日开启</a:t>
              </a:r>
              <a:endParaRPr lang="en-US" sz="18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50">
              <a:extLst>
                <a:ext uri="{FF2B5EF4-FFF2-40B4-BE49-F238E27FC236}">
                  <a16:creationId xmlns:a16="http://schemas.microsoft.com/office/drawing/2014/main" id="{6C8D03BA-6C36-498F-A7D6-715B665189E4}"/>
                </a:ext>
              </a:extLst>
            </p:cNvPr>
            <p:cNvSpPr txBox="1"/>
            <p:nvPr/>
          </p:nvSpPr>
          <p:spPr>
            <a:xfrm>
              <a:off x="3619713" y="2456549"/>
              <a:ext cx="242374" cy="4001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zh-CN" altLang="en-US" sz="2000" b="1" dirty="0">
                  <a:solidFill>
                    <a:srgbClr val="0070C0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 </a:t>
              </a:r>
              <a:endParaRPr lang="en-US" sz="2000" b="1" dirty="0">
                <a:solidFill>
                  <a:srgbClr val="0070C0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</p:grpSp>
      <p:pic>
        <p:nvPicPr>
          <p:cNvPr id="126" name="图片 125">
            <a:extLst>
              <a:ext uri="{FF2B5EF4-FFF2-40B4-BE49-F238E27FC236}">
                <a16:creationId xmlns:a16="http://schemas.microsoft.com/office/drawing/2014/main" id="{BAA93F3C-7E76-46C5-9F83-4E2824BEEC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11" y="5485779"/>
            <a:ext cx="1650993" cy="215952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728CB661-9581-4ECA-A4A0-363DD3531F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6" y="5305307"/>
            <a:ext cx="1405451" cy="441798"/>
          </a:xfrm>
          <a:prstGeom prst="rect">
            <a:avLst/>
          </a:prstGeom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74ED2CC0-ABC6-48F3-BE82-0E40327BCCE6}"/>
              </a:ext>
            </a:extLst>
          </p:cNvPr>
          <p:cNvSpPr/>
          <p:nvPr/>
        </p:nvSpPr>
        <p:spPr>
          <a:xfrm>
            <a:off x="6634135" y="4604071"/>
            <a:ext cx="1663712" cy="1352375"/>
          </a:xfrm>
          <a:prstGeom prst="rect">
            <a:avLst/>
          </a:prstGeom>
          <a:solidFill>
            <a:srgbClr val="2C6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黄金密集期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40" name="箭头: 右 139">
            <a:extLst>
              <a:ext uri="{FF2B5EF4-FFF2-40B4-BE49-F238E27FC236}">
                <a16:creationId xmlns:a16="http://schemas.microsoft.com/office/drawing/2014/main" id="{15076D8B-612E-482C-8A90-0DFEADFB55F4}"/>
              </a:ext>
            </a:extLst>
          </p:cNvPr>
          <p:cNvSpPr/>
          <p:nvPr/>
        </p:nvSpPr>
        <p:spPr>
          <a:xfrm>
            <a:off x="5753476" y="4940570"/>
            <a:ext cx="589301" cy="729475"/>
          </a:xfrm>
          <a:prstGeom prst="rightArrow">
            <a:avLst/>
          </a:prstGeom>
          <a:solidFill>
            <a:srgbClr val="2C6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9783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2" y="127121"/>
            <a:ext cx="224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确定目标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23ED7A-D846-45E2-ABC4-3EE472C70953}"/>
              </a:ext>
            </a:extLst>
          </p:cNvPr>
          <p:cNvSpPr txBox="1"/>
          <p:nvPr/>
        </p:nvSpPr>
        <p:spPr>
          <a:xfrm>
            <a:off x="241491" y="5641830"/>
            <a:ext cx="386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latin typeface="+mn-ea"/>
              </a:rPr>
              <a:t>提前想好，但是千万不要</a:t>
            </a: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All in</a:t>
            </a:r>
            <a:endParaRPr lang="zh-CN" altLang="en-US" sz="20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AF1C48-2633-4C99-B1F5-FE7E25586135}"/>
              </a:ext>
            </a:extLst>
          </p:cNvPr>
          <p:cNvSpPr txBox="1"/>
          <p:nvPr/>
        </p:nvSpPr>
        <p:spPr>
          <a:xfrm>
            <a:off x="594034" y="2487138"/>
            <a:ext cx="2064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前端开发工程师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B0D73A-1A76-4A07-8A7D-141E28439AF4}"/>
              </a:ext>
            </a:extLst>
          </p:cNvPr>
          <p:cNvSpPr txBox="1"/>
          <p:nvPr/>
        </p:nvSpPr>
        <p:spPr>
          <a:xfrm>
            <a:off x="6947189" y="2487138"/>
            <a:ext cx="194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测试开发工程师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A6F7673-0039-4125-B2F5-B53C1747427A}"/>
              </a:ext>
            </a:extLst>
          </p:cNvPr>
          <p:cNvSpPr txBox="1"/>
          <p:nvPr/>
        </p:nvSpPr>
        <p:spPr>
          <a:xfrm>
            <a:off x="676174" y="4860569"/>
            <a:ext cx="173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后端开发工程师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8202F8-2D1A-4C5D-B376-E2807EDF8DD2}"/>
              </a:ext>
            </a:extLst>
          </p:cNvPr>
          <p:cNvSpPr txBox="1"/>
          <p:nvPr/>
        </p:nvSpPr>
        <p:spPr>
          <a:xfrm>
            <a:off x="7241555" y="4860569"/>
            <a:ext cx="1559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算法工程师</a:t>
            </a:r>
            <a:endParaRPr lang="en-US" altLang="zh-CN" sz="1600" b="1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2D19350-E53C-4040-A10A-8BE4F05B8016}"/>
              </a:ext>
            </a:extLst>
          </p:cNvPr>
          <p:cNvSpPr txBox="1"/>
          <p:nvPr/>
        </p:nvSpPr>
        <p:spPr>
          <a:xfrm>
            <a:off x="4085729" y="4860569"/>
            <a:ext cx="1903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大数据开发工程师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A2D8EE-73C4-4A01-BD9E-ECEF2F50D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1" y="887883"/>
            <a:ext cx="2769274" cy="14567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3FBAFE-E31D-41EE-8D1A-2131A20C4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21" y="913861"/>
            <a:ext cx="2191157" cy="14307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273902D-FEBB-4DC4-9895-2E8FC8A6F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57" y="913672"/>
            <a:ext cx="2194249" cy="143076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1C8095-4534-4712-8D4E-7619349376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1" y="3173168"/>
            <a:ext cx="2769274" cy="159409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4761FC7-08A0-43E8-9625-F469CCA7F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77" y="3168402"/>
            <a:ext cx="2341360" cy="15988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6C9C4F8-002C-471D-9D1A-A04F883BD7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82" y="3168402"/>
            <a:ext cx="2558216" cy="159886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C1A6AF8-F9FB-40A1-8335-19A9B4443F76}"/>
              </a:ext>
            </a:extLst>
          </p:cNvPr>
          <p:cNvSpPr txBox="1"/>
          <p:nvPr/>
        </p:nvSpPr>
        <p:spPr>
          <a:xfrm>
            <a:off x="3942080" y="2487138"/>
            <a:ext cx="1869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/>
              <a:t>客户端开发工程师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CC05DB-5A1D-4613-BC78-145C187ED4C3}"/>
              </a:ext>
            </a:extLst>
          </p:cNvPr>
          <p:cNvSpPr txBox="1"/>
          <p:nvPr/>
        </p:nvSpPr>
        <p:spPr>
          <a:xfrm>
            <a:off x="241491" y="6482993"/>
            <a:ext cx="50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07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43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2" y="127121"/>
            <a:ext cx="224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语言基础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0E1DD6-F4B1-4B8B-BAD3-A7773453F5D1}"/>
              </a:ext>
            </a:extLst>
          </p:cNvPr>
          <p:cNvSpPr txBox="1"/>
          <p:nvPr/>
        </p:nvSpPr>
        <p:spPr>
          <a:xfrm>
            <a:off x="419995" y="1491647"/>
            <a:ext cx="681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《Java</a:t>
            </a:r>
            <a:r>
              <a:rPr lang="zh-CN" altLang="en-US" sz="2000"/>
              <a:t>核心技术</a:t>
            </a:r>
            <a:r>
              <a:rPr lang="en-US" altLang="zh-CN" sz="2000"/>
              <a:t>》</a:t>
            </a:r>
            <a:r>
              <a:rPr lang="zh-CN" altLang="en-US" sz="2000"/>
              <a:t>、</a:t>
            </a:r>
            <a:r>
              <a:rPr lang="en-US" altLang="zh-CN" sz="2000"/>
              <a:t>《</a:t>
            </a:r>
            <a:r>
              <a:rPr lang="zh-CN" altLang="en-US" sz="2000"/>
              <a:t>深入理解</a:t>
            </a:r>
            <a:r>
              <a:rPr lang="en-US" altLang="zh-CN" sz="2000"/>
              <a:t>JVM》</a:t>
            </a:r>
            <a:r>
              <a:rPr lang="zh-CN" altLang="en-US" sz="2000"/>
              <a:t>、</a:t>
            </a:r>
            <a:r>
              <a:rPr lang="en-US" altLang="zh-CN" sz="2000"/>
              <a:t>《</a:t>
            </a:r>
            <a:r>
              <a:rPr lang="zh-CN" altLang="en-US" sz="2000"/>
              <a:t>并发编程艺术</a:t>
            </a:r>
            <a:r>
              <a:rPr lang="en-US" altLang="zh-CN" sz="2000"/>
              <a:t>》</a:t>
            </a:r>
            <a:endParaRPr lang="zh-CN" altLang="en-US" sz="20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914C2AA-FD8F-404F-9560-5C118C28E440}"/>
              </a:ext>
            </a:extLst>
          </p:cNvPr>
          <p:cNvSpPr txBox="1"/>
          <p:nvPr/>
        </p:nvSpPr>
        <p:spPr>
          <a:xfrm>
            <a:off x="435141" y="2688554"/>
            <a:ext cx="4683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《C++  Primer Plus》</a:t>
            </a:r>
            <a:r>
              <a:rPr lang="zh-CN" altLang="en-US" sz="2000"/>
              <a:t>、</a:t>
            </a:r>
            <a:r>
              <a:rPr lang="en-US" altLang="zh-CN" sz="2000"/>
              <a:t>《STL</a:t>
            </a:r>
            <a:r>
              <a:rPr lang="zh-CN" altLang="en-US" sz="2000"/>
              <a:t>源码剖析</a:t>
            </a:r>
            <a:r>
              <a:rPr lang="en-US" altLang="zh-CN" sz="2000"/>
              <a:t>》</a:t>
            </a:r>
            <a:endParaRPr lang="zh-CN" altLang="en-US" sz="20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30E9F8-ADF3-4039-B657-91CE6C08CB2E}"/>
              </a:ext>
            </a:extLst>
          </p:cNvPr>
          <p:cNvSpPr txBox="1"/>
          <p:nvPr/>
        </p:nvSpPr>
        <p:spPr>
          <a:xfrm>
            <a:off x="370833" y="4016327"/>
            <a:ext cx="4632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《Go</a:t>
            </a:r>
            <a:r>
              <a:rPr lang="zh-CN" altLang="en-US" sz="2000"/>
              <a:t>语言实战</a:t>
            </a:r>
            <a:r>
              <a:rPr lang="en-US" altLang="zh-CN" sz="2000"/>
              <a:t>》</a:t>
            </a:r>
            <a:r>
              <a:rPr lang="zh-CN" altLang="en-US" sz="2000"/>
              <a:t>、</a:t>
            </a:r>
            <a:r>
              <a:rPr lang="en-US" altLang="zh-CN" sz="2000"/>
              <a:t>《Go</a:t>
            </a:r>
            <a:r>
              <a:rPr lang="zh-CN" altLang="en-US" sz="2000"/>
              <a:t>专家编程</a:t>
            </a:r>
            <a:r>
              <a:rPr lang="en-US" altLang="zh-CN" sz="2000"/>
              <a:t>》</a:t>
            </a:r>
            <a:r>
              <a:rPr lang="zh-CN" altLang="en-US" sz="2000"/>
              <a:t>、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《Go</a:t>
            </a:r>
            <a:r>
              <a:rPr lang="zh-CN" altLang="en-US" sz="2000"/>
              <a:t>并发编程实战</a:t>
            </a:r>
            <a:r>
              <a:rPr lang="en-US" altLang="zh-CN" sz="2000"/>
              <a:t>》</a:t>
            </a:r>
            <a:endParaRPr lang="zh-CN" altLang="en-US" sz="20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3FE17B-1855-408B-8873-FA824A4F446E}"/>
              </a:ext>
            </a:extLst>
          </p:cNvPr>
          <p:cNvSpPr txBox="1"/>
          <p:nvPr/>
        </p:nvSpPr>
        <p:spPr>
          <a:xfrm>
            <a:off x="370834" y="899474"/>
            <a:ext cx="1953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+mj-lt"/>
              </a:rPr>
              <a:t>Java</a:t>
            </a:r>
            <a:endParaRPr lang="zh-CN" altLang="en-US" sz="2800" b="1">
              <a:latin typeface="+mj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B82E564-05A1-43E8-8260-B83ED5E839DB}"/>
              </a:ext>
            </a:extLst>
          </p:cNvPr>
          <p:cNvSpPr txBox="1"/>
          <p:nvPr/>
        </p:nvSpPr>
        <p:spPr>
          <a:xfrm>
            <a:off x="370833" y="2134236"/>
            <a:ext cx="1953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+mj-lt"/>
              </a:rPr>
              <a:t>C++</a:t>
            </a:r>
            <a:endParaRPr lang="zh-CN" altLang="en-US" sz="2800" b="1">
              <a:latin typeface="+mj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60CBA5C-B845-49CC-B6F6-53F818328890}"/>
              </a:ext>
            </a:extLst>
          </p:cNvPr>
          <p:cNvSpPr txBox="1"/>
          <p:nvPr/>
        </p:nvSpPr>
        <p:spPr>
          <a:xfrm>
            <a:off x="413559" y="3320318"/>
            <a:ext cx="1953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+mj-lt"/>
              </a:rPr>
              <a:t>Golang</a:t>
            </a:r>
            <a:endParaRPr lang="zh-CN" altLang="en-US" sz="2800" b="1">
              <a:latin typeface="+mj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959BD6C-1FCF-4216-8234-DA8E0D4EDA83}"/>
              </a:ext>
            </a:extLst>
          </p:cNvPr>
          <p:cNvSpPr txBox="1"/>
          <p:nvPr/>
        </p:nvSpPr>
        <p:spPr>
          <a:xfrm>
            <a:off x="370834" y="5227643"/>
            <a:ext cx="362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看书 </a:t>
            </a:r>
            <a:r>
              <a:rPr lang="en-US" altLang="zh-CN" sz="2000" b="1">
                <a:solidFill>
                  <a:srgbClr val="FF0000"/>
                </a:solidFill>
              </a:rPr>
              <a:t>-&gt; </a:t>
            </a:r>
            <a:r>
              <a:rPr lang="zh-CN" altLang="en-US" sz="2000" b="1">
                <a:solidFill>
                  <a:srgbClr val="FF0000"/>
                </a:solidFill>
              </a:rPr>
              <a:t>实战 </a:t>
            </a:r>
            <a:r>
              <a:rPr lang="en-US" altLang="zh-CN" sz="2000" b="1">
                <a:solidFill>
                  <a:srgbClr val="FF0000"/>
                </a:solidFill>
              </a:rPr>
              <a:t>-&gt; </a:t>
            </a:r>
            <a:r>
              <a:rPr lang="zh-CN" altLang="en-US" sz="2000" b="1">
                <a:solidFill>
                  <a:srgbClr val="FF0000"/>
                </a:solidFill>
              </a:rPr>
              <a:t>看书</a:t>
            </a:r>
            <a:r>
              <a:rPr lang="en-US" altLang="zh-CN" sz="2000" b="1">
                <a:solidFill>
                  <a:srgbClr val="FF0000"/>
                </a:solidFill>
              </a:rPr>
              <a:t>…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355B41A-9570-456D-A7ED-7CE490CFFAAF}"/>
              </a:ext>
            </a:extLst>
          </p:cNvPr>
          <p:cNvSpPr txBox="1"/>
          <p:nvPr/>
        </p:nvSpPr>
        <p:spPr>
          <a:xfrm>
            <a:off x="370834" y="5655263"/>
            <a:ext cx="362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多看源码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9C0A46-48A6-4028-8DDE-B03CD0553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924" y="3305834"/>
            <a:ext cx="3809427" cy="4788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034136E-72B5-47C3-BBC8-4454D2376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12" y="4287250"/>
            <a:ext cx="3716813" cy="4001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E8678C6-FFCC-4A50-A6CF-BD419BEFA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27" y="3873528"/>
            <a:ext cx="3909399" cy="3353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E1F85A6-6F50-4A47-B962-CE6B67915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27" y="4765773"/>
            <a:ext cx="3811053" cy="40011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DA8228-C6FD-4077-8E81-5372A2058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27" y="5255153"/>
            <a:ext cx="2332071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2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​​ 5">
            <a:extLst>
              <a:ext uri="{FF2B5EF4-FFF2-40B4-BE49-F238E27FC236}">
                <a16:creationId xmlns:a16="http://schemas.microsoft.com/office/drawing/2014/main" id="{F7D61FD2-2696-4208-8770-F4B9D21E9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737" y="894017"/>
            <a:ext cx="5688076" cy="5336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6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2" y="127121"/>
            <a:ext cx="2729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操作系统基础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F145E67-B72E-4BFB-B2CF-5E5F8F9F3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C9C2A23-C7F1-41A7-A037-45F0E85F9E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55" y="964302"/>
            <a:ext cx="1965846" cy="2598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26A0548-CF21-4BCD-B9F7-7E53230826EC}"/>
              </a:ext>
            </a:extLst>
          </p:cNvPr>
          <p:cNvSpPr txBox="1"/>
          <p:nvPr/>
        </p:nvSpPr>
        <p:spPr>
          <a:xfrm>
            <a:off x="3753202" y="1577143"/>
            <a:ext cx="4627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进程线程以及他们的区别。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进程间通信方式和区别。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操作系统的调度算法。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什么是死锁？死锁产生条件，解决策略。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虚拟内存机制以及页面置换算法。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zh-CN"/>
              <a:t>查找出现频率最高的</a:t>
            </a:r>
            <a:r>
              <a:rPr lang="en-US" altLang="zh-CN"/>
              <a:t>100</a:t>
            </a:r>
            <a:r>
              <a:rPr lang="zh-CN" altLang="zh-CN"/>
              <a:t>个</a:t>
            </a:r>
            <a:r>
              <a:rPr lang="en-US" altLang="zh-CN"/>
              <a:t>IP</a:t>
            </a:r>
            <a:r>
              <a:rPr lang="zh-CN" altLang="zh-CN"/>
              <a:t>地址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统计文件中某字符串出现次数</a:t>
            </a:r>
            <a:endParaRPr lang="zh-CN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7D75EDF-FE92-48FE-8AC9-E9774C4CF0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2" y="3702872"/>
            <a:ext cx="1965847" cy="25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​​ 5">
            <a:extLst>
              <a:ext uri="{FF2B5EF4-FFF2-40B4-BE49-F238E27FC236}">
                <a16:creationId xmlns:a16="http://schemas.microsoft.com/office/drawing/2014/main" id="{F7D61FD2-2696-4208-8770-F4B9D21E9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737" y="894017"/>
            <a:ext cx="5688076" cy="5336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50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2" y="127121"/>
            <a:ext cx="224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网络基础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F145E67-B72E-4BFB-B2CF-5E5F8F9F3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6A0548-CF21-4BCD-B9F7-7E53230826EC}"/>
              </a:ext>
            </a:extLst>
          </p:cNvPr>
          <p:cNvSpPr txBox="1"/>
          <p:nvPr/>
        </p:nvSpPr>
        <p:spPr>
          <a:xfrm>
            <a:off x="3641690" y="1508928"/>
            <a:ext cx="46275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三次握手、四次挥手原理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close_wait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time_wait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状态原因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拥塞控制、流量控制、滑动窗口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http1.0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http1.1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http2.0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区别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状态码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区别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poll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epoll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原理与对比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4AF8B0-FB2E-4A97-9B61-2AFF1C3A78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7" y="909302"/>
            <a:ext cx="2063072" cy="26762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925B1F-422A-43AB-AF16-EA282433C2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9" y="3699969"/>
            <a:ext cx="2063071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1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​​ 5">
            <a:extLst>
              <a:ext uri="{FF2B5EF4-FFF2-40B4-BE49-F238E27FC236}">
                <a16:creationId xmlns:a16="http://schemas.microsoft.com/office/drawing/2014/main" id="{F7D61FD2-2696-4208-8770-F4B9D21E9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737" y="894017"/>
            <a:ext cx="5688076" cy="5336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45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2" y="127121"/>
            <a:ext cx="224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数据库基础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F145E67-B72E-4BFB-B2CF-5E5F8F9F3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6A0548-CF21-4BCD-B9F7-7E53230826EC}"/>
              </a:ext>
            </a:extLst>
          </p:cNvPr>
          <p:cNvSpPr txBox="1"/>
          <p:nvPr/>
        </p:nvSpPr>
        <p:spPr>
          <a:xfrm>
            <a:off x="3641690" y="1305341"/>
            <a:ext cx="48109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索引，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树底层结构，索引失效条件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SQL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关系型数据库三范式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数据库锁：行锁表索、读锁写锁等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数据库隔离级别，实现方式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理论，实现方式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分库分表、读写分离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E0C290-E510-4274-B41F-4B81CA7C76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7" y="894017"/>
            <a:ext cx="2063071" cy="27016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8B522B-7CEF-46BF-9336-9E43D0D73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6" y="3669520"/>
            <a:ext cx="2063071" cy="26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3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89" y="6482993"/>
            <a:ext cx="50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2" y="127121"/>
            <a:ext cx="224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其它基础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矩形​​ 5">
            <a:extLst>
              <a:ext uri="{FF2B5EF4-FFF2-40B4-BE49-F238E27FC236}">
                <a16:creationId xmlns:a16="http://schemas.microsoft.com/office/drawing/2014/main" id="{E5992074-0AE8-46F4-8FB2-8E07E5A0F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36" y="846892"/>
            <a:ext cx="8456184" cy="5336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9837736C-6E2F-4EAF-A42E-F578004F6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8498" y="3229475"/>
            <a:ext cx="453131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0290B6-CD9F-4EF6-87C2-0BB51BA4B8A4}"/>
              </a:ext>
            </a:extLst>
          </p:cNvPr>
          <p:cNvSpPr txBox="1"/>
          <p:nvPr/>
        </p:nvSpPr>
        <p:spPr>
          <a:xfrm>
            <a:off x="626206" y="1105816"/>
            <a:ext cx="7131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Redis   《Redis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底层数据结构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持久化方式，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AOF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组成原理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编译原理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编译链接的过程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容器原理，与虚拟机区别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设计模式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实现单例模式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54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44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3004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实践与项目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AE144E-C2A5-4916-B4D2-AAA4784F9F66}"/>
              </a:ext>
            </a:extLst>
          </p:cNvPr>
          <p:cNvSpPr txBox="1"/>
          <p:nvPr/>
        </p:nvSpPr>
        <p:spPr>
          <a:xfrm>
            <a:off x="436636" y="1612654"/>
            <a:ext cx="681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通过项目，将你会的技术展示出来，</a:t>
            </a:r>
            <a:r>
              <a:rPr lang="zh-CN" altLang="en-US" sz="2000" b="1">
                <a:solidFill>
                  <a:srgbClr val="FF0000"/>
                </a:solidFill>
              </a:rPr>
              <a:t>引导</a:t>
            </a:r>
            <a:r>
              <a:rPr lang="zh-CN" altLang="en-US" sz="2000"/>
              <a:t>面试官的提问。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53589C1-D677-47EF-9612-502C0F8DF102}"/>
              </a:ext>
            </a:extLst>
          </p:cNvPr>
          <p:cNvSpPr txBox="1"/>
          <p:nvPr/>
        </p:nvSpPr>
        <p:spPr>
          <a:xfrm>
            <a:off x="371238" y="3307179"/>
            <a:ext cx="8266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从业务角度入手，分析项目难点。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从业务角度去分析，说清楚这么做有什么用，为什么不用其它方法。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建议做高并发项目。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A004583-6377-42FA-83A2-4FD6AC0B13A0}"/>
              </a:ext>
            </a:extLst>
          </p:cNvPr>
          <p:cNvSpPr txBox="1"/>
          <p:nvPr/>
        </p:nvSpPr>
        <p:spPr>
          <a:xfrm>
            <a:off x="331511" y="5373785"/>
            <a:ext cx="6816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将项目部署在云服务器上，并将访问地址附在简历上。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代码开源在</a:t>
            </a:r>
            <a:r>
              <a:rPr lang="en-US" altLang="zh-CN" sz="2000"/>
              <a:t>Github</a:t>
            </a:r>
            <a:r>
              <a:rPr lang="zh-CN" altLang="en-US" sz="2000"/>
              <a:t>上，并写好项目文档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DD123E-3BEB-47DA-99D6-B28868F9EA54}"/>
              </a:ext>
            </a:extLst>
          </p:cNvPr>
          <p:cNvSpPr txBox="1"/>
          <p:nvPr/>
        </p:nvSpPr>
        <p:spPr>
          <a:xfrm>
            <a:off x="331510" y="1114748"/>
            <a:ext cx="20870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/>
              <a:t>目标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DCB6A3-8603-4399-B285-9F33EC5E78B3}"/>
              </a:ext>
            </a:extLst>
          </p:cNvPr>
          <p:cNvSpPr txBox="1"/>
          <p:nvPr/>
        </p:nvSpPr>
        <p:spPr>
          <a:xfrm>
            <a:off x="331511" y="2768637"/>
            <a:ext cx="20870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/>
              <a:t>着力点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F216D4B-BD23-4662-B10A-2B8B51773A80}"/>
              </a:ext>
            </a:extLst>
          </p:cNvPr>
          <p:cNvSpPr txBox="1"/>
          <p:nvPr/>
        </p:nvSpPr>
        <p:spPr>
          <a:xfrm>
            <a:off x="331511" y="4758366"/>
            <a:ext cx="20870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/>
              <a:t>建议</a:t>
            </a:r>
          </a:p>
        </p:txBody>
      </p:sp>
    </p:spTree>
    <p:extLst>
      <p:ext uri="{BB962C8B-B14F-4D97-AF65-F5344CB8AC3E}">
        <p14:creationId xmlns:p14="http://schemas.microsoft.com/office/powerpoint/2010/main" val="3779716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48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3004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实践与项目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A54B65-21F1-42DA-B5B7-D84C211B7FDF}"/>
              </a:ext>
            </a:extLst>
          </p:cNvPr>
          <p:cNvGrpSpPr/>
          <p:nvPr/>
        </p:nvGrpSpPr>
        <p:grpSpPr>
          <a:xfrm>
            <a:off x="390329" y="2047064"/>
            <a:ext cx="8244627" cy="1061886"/>
            <a:chOff x="534438" y="3368953"/>
            <a:chExt cx="10944224" cy="438144"/>
          </a:xfrm>
          <a:solidFill>
            <a:schemeClr val="bg1">
              <a:lumMod val="65000"/>
            </a:schemeClr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BA033FF-5035-4596-8549-02A5667FBFDE}"/>
                </a:ext>
              </a:extLst>
            </p:cNvPr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B91AEB2-9E1C-46FA-AFDA-E1630F80C22C}"/>
                </a:ext>
              </a:extLst>
            </p:cNvPr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2326AD6-9AF0-47D4-B526-AC92112BAD8D}"/>
                  </a:ext>
                </a:extLst>
              </p:cNvPr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69BB3DF-898D-4EF9-8041-2D8183545995}"/>
                  </a:ext>
                </a:extLst>
              </p:cNvPr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2596EA4-FAA1-4404-A2D5-F51A076C46DE}"/>
                  </a:ext>
                </a:extLst>
              </p:cNvPr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BC9AF43-57DA-4683-982A-70EBB56AE62F}"/>
                  </a:ext>
                </a:extLst>
              </p:cNvPr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51548AB-A61C-4AB6-9FF0-514FAD856936}"/>
                  </a:ext>
                </a:extLst>
              </p:cNvPr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801D6D5-EF7D-4EBF-9582-9F07EF86CBC1}"/>
                  </a:ext>
                </a:extLst>
              </p:cNvPr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C795FA73-BB4C-4ECD-BA0E-8BDDD7835902}"/>
                  </a:ext>
                </a:extLst>
              </p:cNvPr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81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962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944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9253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906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8880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8694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8507" algn="l" defTabSz="121962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</p:grpSp>
      </p:grpSp>
      <p:cxnSp>
        <p:nvCxnSpPr>
          <p:cNvPr id="29" name="肘形连接符 149">
            <a:extLst>
              <a:ext uri="{FF2B5EF4-FFF2-40B4-BE49-F238E27FC236}">
                <a16:creationId xmlns:a16="http://schemas.microsoft.com/office/drawing/2014/main" id="{69872007-7BFD-4C38-8864-C7B471A48EE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rot="5400000" flipH="1" flipV="1">
            <a:off x="5162791" y="1625798"/>
            <a:ext cx="583068" cy="360827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C556E1-E95F-4BA6-AB19-A98168DB46BC}"/>
              </a:ext>
            </a:extLst>
          </p:cNvPr>
          <p:cNvGrpSpPr/>
          <p:nvPr/>
        </p:nvGrpSpPr>
        <p:grpSpPr>
          <a:xfrm>
            <a:off x="4830499" y="2097745"/>
            <a:ext cx="894342" cy="888483"/>
            <a:chOff x="1109756" y="3090803"/>
            <a:chExt cx="588037" cy="676392"/>
          </a:xfrm>
          <a:solidFill>
            <a:srgbClr val="005DA2"/>
          </a:solidFill>
        </p:grpSpPr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F9B656A9-2D58-4F16-A3AB-DECC95435A10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86">
              <a:extLst>
                <a:ext uri="{FF2B5EF4-FFF2-40B4-BE49-F238E27FC236}">
                  <a16:creationId xmlns:a16="http://schemas.microsoft.com/office/drawing/2014/main" id="{F6062A3E-A387-4925-A0E1-5D164FC46AD7}"/>
                </a:ext>
              </a:extLst>
            </p:cNvPr>
            <p:cNvSpPr txBox="1"/>
            <p:nvPr/>
          </p:nvSpPr>
          <p:spPr>
            <a:xfrm>
              <a:off x="1113651" y="3288583"/>
              <a:ext cx="584142" cy="2811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月前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97926D59-17DE-4387-ABB9-C1C58724AC12}"/>
              </a:ext>
            </a:extLst>
          </p:cNvPr>
          <p:cNvSpPr/>
          <p:nvPr/>
        </p:nvSpPr>
        <p:spPr>
          <a:xfrm>
            <a:off x="5634739" y="1141564"/>
            <a:ext cx="1950379" cy="746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81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62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4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25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06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8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694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50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准备好项目，尝试提前批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肘形连接符 170">
            <a:extLst>
              <a:ext uri="{FF2B5EF4-FFF2-40B4-BE49-F238E27FC236}">
                <a16:creationId xmlns:a16="http://schemas.microsoft.com/office/drawing/2014/main" id="{52E765E2-84DA-49AF-859E-F7603B71411F}"/>
              </a:ext>
            </a:extLst>
          </p:cNvPr>
          <p:cNvCxnSpPr>
            <a:cxnSpLocks/>
            <a:stCxn id="36" idx="0"/>
            <a:endCxn id="38" idx="1"/>
          </p:cNvCxnSpPr>
          <p:nvPr/>
        </p:nvCxnSpPr>
        <p:spPr>
          <a:xfrm rot="16200000" flipH="1">
            <a:off x="3212054" y="3071683"/>
            <a:ext cx="440526" cy="203302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5E41DEE-E503-439A-BB04-5B4CBBF061D6}"/>
              </a:ext>
            </a:extLst>
          </p:cNvPr>
          <p:cNvGrpSpPr/>
          <p:nvPr/>
        </p:nvGrpSpPr>
        <p:grpSpPr>
          <a:xfrm>
            <a:off x="2895420" y="2064588"/>
            <a:ext cx="904055" cy="888482"/>
            <a:chOff x="1097486" y="3090803"/>
            <a:chExt cx="631064" cy="676392"/>
          </a:xfrm>
          <a:solidFill>
            <a:srgbClr val="005DA2"/>
          </a:solidFill>
        </p:grpSpPr>
        <p:sp>
          <p:nvSpPr>
            <p:cNvPr id="36" name="六边形 35">
              <a:extLst>
                <a:ext uri="{FF2B5EF4-FFF2-40B4-BE49-F238E27FC236}">
                  <a16:creationId xmlns:a16="http://schemas.microsoft.com/office/drawing/2014/main" id="{39138AA9-7216-408F-8EBE-929C3A272DD5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108">
              <a:extLst>
                <a:ext uri="{FF2B5EF4-FFF2-40B4-BE49-F238E27FC236}">
                  <a16:creationId xmlns:a16="http://schemas.microsoft.com/office/drawing/2014/main" id="{CA4A4DD5-CF1F-43C4-933B-AEA0DA41688B}"/>
                </a:ext>
              </a:extLst>
            </p:cNvPr>
            <p:cNvSpPr txBox="1"/>
            <p:nvPr/>
          </p:nvSpPr>
          <p:spPr>
            <a:xfrm>
              <a:off x="1097486" y="3293291"/>
              <a:ext cx="631064" cy="28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月前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801C8CEF-06B3-43C8-9ACB-86B97C958428}"/>
              </a:ext>
            </a:extLst>
          </p:cNvPr>
          <p:cNvSpPr/>
          <p:nvPr/>
        </p:nvSpPr>
        <p:spPr>
          <a:xfrm>
            <a:off x="3533968" y="3123258"/>
            <a:ext cx="1961798" cy="5406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81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62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4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25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06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8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694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50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复习计算机基础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肘形连接符 170">
            <a:extLst>
              <a:ext uri="{FF2B5EF4-FFF2-40B4-BE49-F238E27FC236}">
                <a16:creationId xmlns:a16="http://schemas.microsoft.com/office/drawing/2014/main" id="{CF8DC99B-4E74-4807-BA81-CCA87A2C2707}"/>
              </a:ext>
            </a:extLst>
          </p:cNvPr>
          <p:cNvCxnSpPr>
            <a:cxnSpLocks/>
            <a:stCxn id="41" idx="0"/>
            <a:endCxn id="43" idx="1"/>
          </p:cNvCxnSpPr>
          <p:nvPr/>
        </p:nvCxnSpPr>
        <p:spPr>
          <a:xfrm rot="16200000" flipH="1">
            <a:off x="6715242" y="3240099"/>
            <a:ext cx="571061" cy="8629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C85ACEA-B537-45F3-8861-15D5FBEC5508}"/>
              </a:ext>
            </a:extLst>
          </p:cNvPr>
          <p:cNvGrpSpPr/>
          <p:nvPr/>
        </p:nvGrpSpPr>
        <p:grpSpPr>
          <a:xfrm>
            <a:off x="6522379" y="2109233"/>
            <a:ext cx="904055" cy="888482"/>
            <a:chOff x="1097486" y="3090803"/>
            <a:chExt cx="631064" cy="676392"/>
          </a:xfrm>
          <a:solidFill>
            <a:srgbClr val="005DA2"/>
          </a:solidFill>
        </p:grpSpPr>
        <p:sp>
          <p:nvSpPr>
            <p:cNvPr id="41" name="六边形 40">
              <a:extLst>
                <a:ext uri="{FF2B5EF4-FFF2-40B4-BE49-F238E27FC236}">
                  <a16:creationId xmlns:a16="http://schemas.microsoft.com/office/drawing/2014/main" id="{81AB3329-A3E8-403E-81A6-0079759FB973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文本框 108">
              <a:extLst>
                <a:ext uri="{FF2B5EF4-FFF2-40B4-BE49-F238E27FC236}">
                  <a16:creationId xmlns:a16="http://schemas.microsoft.com/office/drawing/2014/main" id="{0D469010-2CCF-46DA-A05C-F3F3125580EF}"/>
                </a:ext>
              </a:extLst>
            </p:cNvPr>
            <p:cNvSpPr txBox="1"/>
            <p:nvPr/>
          </p:nvSpPr>
          <p:spPr>
            <a:xfrm>
              <a:off x="1097486" y="3293291"/>
              <a:ext cx="631064" cy="28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63EE1B36-4AA7-4096-821D-C0DDA096FB25}"/>
              </a:ext>
            </a:extLst>
          </p:cNvPr>
          <p:cNvSpPr/>
          <p:nvPr/>
        </p:nvSpPr>
        <p:spPr>
          <a:xfrm>
            <a:off x="7043919" y="3124535"/>
            <a:ext cx="1961798" cy="8884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81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62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4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25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06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8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694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50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笔试面试，不断总结，查缺补漏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肘形连接符 149">
            <a:extLst>
              <a:ext uri="{FF2B5EF4-FFF2-40B4-BE49-F238E27FC236}">
                <a16:creationId xmlns:a16="http://schemas.microsoft.com/office/drawing/2014/main" id="{E6B4B895-9F50-4489-81AA-7ADD30F549F7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rot="5400000" flipH="1" flipV="1">
            <a:off x="1378217" y="1702876"/>
            <a:ext cx="484785" cy="258545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E38A0F1-BF8C-447F-B4F7-CA5ED0FF9286}"/>
              </a:ext>
            </a:extLst>
          </p:cNvPr>
          <p:cNvGrpSpPr/>
          <p:nvPr/>
        </p:nvGrpSpPr>
        <p:grpSpPr>
          <a:xfrm>
            <a:off x="1047923" y="2074540"/>
            <a:ext cx="894342" cy="888484"/>
            <a:chOff x="1109756" y="3090803"/>
            <a:chExt cx="588037" cy="676392"/>
          </a:xfrm>
          <a:solidFill>
            <a:srgbClr val="92D050"/>
          </a:solidFill>
        </p:grpSpPr>
        <p:sp>
          <p:nvSpPr>
            <p:cNvPr id="47" name="六边形 46">
              <a:extLst>
                <a:ext uri="{FF2B5EF4-FFF2-40B4-BE49-F238E27FC236}">
                  <a16:creationId xmlns:a16="http://schemas.microsoft.com/office/drawing/2014/main" id="{BB087EB7-3CF2-44BE-930C-12713655515E}"/>
                </a:ext>
              </a:extLst>
            </p:cNvPr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9" name="文本框 86">
              <a:extLst>
                <a:ext uri="{FF2B5EF4-FFF2-40B4-BE49-F238E27FC236}">
                  <a16:creationId xmlns:a16="http://schemas.microsoft.com/office/drawing/2014/main" id="{C463C592-7D68-4126-A623-555A38AFCA85}"/>
                </a:ext>
              </a:extLst>
            </p:cNvPr>
            <p:cNvSpPr txBox="1"/>
            <p:nvPr/>
          </p:nvSpPr>
          <p:spPr>
            <a:xfrm>
              <a:off x="1113651" y="3288583"/>
              <a:ext cx="584142" cy="219384"/>
            </a:xfrm>
            <a:prstGeom prst="rect">
              <a:avLst/>
            </a:prstGeom>
            <a:solidFill>
              <a:srgbClr val="005DA2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81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62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44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9253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906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880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694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8507" algn="l" defTabSz="121962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月前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9F0414E0-E93D-40D3-9799-C7B9BA623F86}"/>
              </a:ext>
            </a:extLst>
          </p:cNvPr>
          <p:cNvSpPr/>
          <p:nvPr/>
        </p:nvSpPr>
        <p:spPr>
          <a:xfrm>
            <a:off x="1749882" y="1217569"/>
            <a:ext cx="1759381" cy="7443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81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62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944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9253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906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8880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8694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8507" algn="l" defTabSz="121962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复习语言基础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777F6C-8914-4ADF-99B6-C768A99C2D1B}"/>
              </a:ext>
            </a:extLst>
          </p:cNvPr>
          <p:cNvSpPr txBox="1"/>
          <p:nvPr/>
        </p:nvSpPr>
        <p:spPr>
          <a:xfrm>
            <a:off x="390329" y="3970824"/>
            <a:ext cx="5008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+mn-ea"/>
              </a:rPr>
              <a:t>尽量早准备</a:t>
            </a:r>
            <a:endParaRPr lang="en-US" altLang="zh-CN" sz="20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+mn-ea"/>
              </a:rPr>
              <a:t>优先广度再深度</a:t>
            </a:r>
            <a:endParaRPr lang="en-US" altLang="zh-CN" sz="20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+mn-ea"/>
              </a:rPr>
              <a:t>如果没有实习，最好有一个项目</a:t>
            </a:r>
            <a:endParaRPr lang="en-US" altLang="zh-CN" sz="20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+mn-ea"/>
              </a:rPr>
              <a:t>养成每日一题习惯</a:t>
            </a:r>
          </a:p>
        </p:txBody>
      </p:sp>
    </p:spTree>
    <p:extLst>
      <p:ext uri="{BB962C8B-B14F-4D97-AF65-F5344CB8AC3E}">
        <p14:creationId xmlns:p14="http://schemas.microsoft.com/office/powerpoint/2010/main" val="3867394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4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3004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学习资源推荐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8B641A-C6B7-48C8-890D-FAA0183F89C4}"/>
              </a:ext>
            </a:extLst>
          </p:cNvPr>
          <p:cNvSpPr txBox="1"/>
          <p:nvPr/>
        </p:nvSpPr>
        <p:spPr>
          <a:xfrm>
            <a:off x="392901" y="938244"/>
            <a:ext cx="6820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资源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http://www.cyc2018.xyz/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https://www.bookstack.cn/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技术公众号：敖丙、</a:t>
            </a:r>
            <a:r>
              <a:rPr lang="en-US" altLang="zh-CN" sz="2400"/>
              <a:t>javaguide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牛客面经</a:t>
            </a:r>
          </a:p>
          <a:p>
            <a:endParaRPr lang="zh-CN" altLang="en-US" sz="2400" b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CA0CF7-7A54-4D74-A791-AEAC16203120}"/>
              </a:ext>
            </a:extLst>
          </p:cNvPr>
          <p:cNvSpPr txBox="1"/>
          <p:nvPr/>
        </p:nvSpPr>
        <p:spPr>
          <a:xfrm>
            <a:off x="5172427" y="938244"/>
            <a:ext cx="3849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工具</a:t>
            </a:r>
            <a:endParaRPr lang="en-US" altLang="zh-CN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mindMaster</a:t>
            </a:r>
            <a:r>
              <a:rPr lang="zh-CN" altLang="en-US" sz="2400"/>
              <a:t>，思维导图绘制工具</a:t>
            </a:r>
            <a:endParaRPr lang="zh-CN" altLang="en-US" sz="2400" b="1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C1CC6C-DE51-4401-A795-873B0957E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022080" cy="27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6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0" y="6482993"/>
            <a:ext cx="44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2" y="127121"/>
            <a:ext cx="224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学习建议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原创设计师QQ598969553                 _1">
            <a:extLst>
              <a:ext uri="{FF2B5EF4-FFF2-40B4-BE49-F238E27FC236}">
                <a16:creationId xmlns:a16="http://schemas.microsoft.com/office/drawing/2014/main" id="{4C4138A8-E32B-4128-AC06-661CD045FA05}"/>
              </a:ext>
            </a:extLst>
          </p:cNvPr>
          <p:cNvSpPr/>
          <p:nvPr/>
        </p:nvSpPr>
        <p:spPr>
          <a:xfrm>
            <a:off x="683568" y="1433062"/>
            <a:ext cx="7776864" cy="4399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165100" dist="50800" dir="138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原创设计师QQ598969553                 _2">
            <a:extLst>
              <a:ext uri="{FF2B5EF4-FFF2-40B4-BE49-F238E27FC236}">
                <a16:creationId xmlns:a16="http://schemas.microsoft.com/office/drawing/2014/main" id="{E4C03E15-483A-403C-AA69-69A7FFDB9779}"/>
              </a:ext>
            </a:extLst>
          </p:cNvPr>
          <p:cNvSpPr txBox="1"/>
          <p:nvPr/>
        </p:nvSpPr>
        <p:spPr>
          <a:xfrm>
            <a:off x="1021748" y="2927719"/>
            <a:ext cx="7247462" cy="181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不断总结。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复盘很重要（录音、录视屏）。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基础扎实，知识面广，然后可以选择自己擅长的深挖。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3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保持良好的心态。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原创设计师QQ598969553                 _3">
            <a:extLst>
              <a:ext uri="{FF2B5EF4-FFF2-40B4-BE49-F238E27FC236}">
                <a16:creationId xmlns:a16="http://schemas.microsoft.com/office/drawing/2014/main" id="{2C2B8644-2391-4431-BCDF-0F27FD7BB6B9}"/>
              </a:ext>
            </a:extLst>
          </p:cNvPr>
          <p:cNvSpPr/>
          <p:nvPr/>
        </p:nvSpPr>
        <p:spPr>
          <a:xfrm>
            <a:off x="683568" y="1628766"/>
            <a:ext cx="7776863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BB1717"/>
                </a:solidFill>
                <a:latin typeface="微软雅黑" pitchFamily="34" charset="-122"/>
                <a:ea typeface="微软雅黑" pitchFamily="34" charset="-122"/>
              </a:rPr>
              <a:t>Suggestions</a:t>
            </a:r>
            <a:endParaRPr lang="zh-CN" altLang="en-US" sz="2400" dirty="0">
              <a:solidFill>
                <a:srgbClr val="BB1717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69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344136" cy="37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简历制作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612086-8C7A-4614-9B4A-705FF2FA0E84}"/>
              </a:ext>
            </a:extLst>
          </p:cNvPr>
          <p:cNvSpPr/>
          <p:nvPr/>
        </p:nvSpPr>
        <p:spPr>
          <a:xfrm>
            <a:off x="302109" y="1061156"/>
            <a:ext cx="3671579" cy="458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647BBB1-816B-4654-9AE9-7F5E8BA11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418" y="1083734"/>
            <a:ext cx="3761792" cy="43989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7D479BF-49F6-4376-8331-6658A85A11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6" y="1125264"/>
            <a:ext cx="3322564" cy="44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45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3852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国企还是互联网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CDADF3-4214-4B1D-893E-2CD7D6C70B5E}"/>
              </a:ext>
            </a:extLst>
          </p:cNvPr>
          <p:cNvSpPr txBox="1"/>
          <p:nvPr/>
        </p:nvSpPr>
        <p:spPr>
          <a:xfrm>
            <a:off x="363237" y="5526641"/>
            <a:ext cx="6027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其它因素：工作时长、发展空间、稳定性</a:t>
            </a:r>
            <a:endParaRPr lang="en-US" altLang="zh-CN" sz="2400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D0CF3D-432D-4897-90C4-683A14DF9027}"/>
              </a:ext>
            </a:extLst>
          </p:cNvPr>
          <p:cNvSpPr txBox="1"/>
          <p:nvPr/>
        </p:nvSpPr>
        <p:spPr>
          <a:xfrm>
            <a:off x="369598" y="1395322"/>
            <a:ext cx="20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互联网企业：</a:t>
            </a:r>
            <a:endParaRPr lang="en-US" altLang="zh-CN" sz="2000" b="1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FBF4AA-C307-4135-9412-7109C6068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43" y="1299963"/>
            <a:ext cx="2035001" cy="4762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F4F86C8-E9CE-4E92-8792-264834A89F9A}"/>
              </a:ext>
            </a:extLst>
          </p:cNvPr>
          <p:cNvSpPr txBox="1"/>
          <p:nvPr/>
        </p:nvSpPr>
        <p:spPr>
          <a:xfrm>
            <a:off x="2158557" y="1925019"/>
            <a:ext cx="2233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24k</a:t>
            </a:r>
            <a:r>
              <a:rPr lang="zh-CN" altLang="en-US" sz="2000" b="1"/>
              <a:t>*</a:t>
            </a:r>
            <a:r>
              <a:rPr lang="en-US" altLang="zh-CN" sz="2000" b="1"/>
              <a:t>15</a:t>
            </a:r>
            <a:r>
              <a:rPr lang="zh-CN" altLang="en-US" sz="2000" b="1"/>
              <a:t>（测开岗）</a:t>
            </a:r>
            <a:endParaRPr lang="en-US" altLang="zh-CN" sz="2000" b="1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47AC95-A5B2-48AB-90B0-33551AFC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69" y="861466"/>
            <a:ext cx="2356255" cy="106771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3808B74-AD89-4958-A4F6-1793C389B010}"/>
              </a:ext>
            </a:extLst>
          </p:cNvPr>
          <p:cNvSpPr txBox="1"/>
          <p:nvPr/>
        </p:nvSpPr>
        <p:spPr>
          <a:xfrm>
            <a:off x="5722024" y="1925019"/>
            <a:ext cx="2547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28k</a:t>
            </a:r>
            <a:r>
              <a:rPr lang="zh-CN" altLang="en-US" sz="2000" b="1"/>
              <a:t>*</a:t>
            </a:r>
            <a:r>
              <a:rPr lang="en-US" altLang="zh-CN" sz="2000" b="1"/>
              <a:t>18</a:t>
            </a:r>
            <a:r>
              <a:rPr lang="zh-CN" altLang="en-US" sz="2000" b="1"/>
              <a:t>（开发岗）</a:t>
            </a:r>
            <a:endParaRPr lang="en-US" altLang="zh-CN" sz="2000" b="1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84643F5-35EC-4067-B151-6E033EAF1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11" y="2863671"/>
            <a:ext cx="2233572" cy="147732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0A681EF-EEEE-44D5-B248-06A71B6B124A}"/>
              </a:ext>
            </a:extLst>
          </p:cNvPr>
          <p:cNvSpPr txBox="1"/>
          <p:nvPr/>
        </p:nvSpPr>
        <p:spPr>
          <a:xfrm>
            <a:off x="2577870" y="4451994"/>
            <a:ext cx="2547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总包</a:t>
            </a:r>
            <a:r>
              <a:rPr lang="en-US" altLang="zh-CN" sz="2000" b="1"/>
              <a:t>20W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BD5C819-C36A-4EFF-972C-DA52C538220A}"/>
              </a:ext>
            </a:extLst>
          </p:cNvPr>
          <p:cNvSpPr txBox="1"/>
          <p:nvPr/>
        </p:nvSpPr>
        <p:spPr>
          <a:xfrm>
            <a:off x="363237" y="3389888"/>
            <a:ext cx="20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国企、银行：</a:t>
            </a:r>
            <a:endParaRPr lang="en-US" altLang="zh-CN" sz="2000" b="1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72876D1-BC03-4ACB-90E2-B703FE5F4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50" y="2651224"/>
            <a:ext cx="1879571" cy="147732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ADD5B14-84B5-4837-B75E-FC111E145F79}"/>
              </a:ext>
            </a:extLst>
          </p:cNvPr>
          <p:cNvSpPr txBox="1"/>
          <p:nvPr/>
        </p:nvSpPr>
        <p:spPr>
          <a:xfrm>
            <a:off x="6310849" y="4451994"/>
            <a:ext cx="147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21W-25W</a:t>
            </a:r>
          </a:p>
        </p:txBody>
      </p:sp>
    </p:spTree>
    <p:extLst>
      <p:ext uri="{BB962C8B-B14F-4D97-AF65-F5344CB8AC3E}">
        <p14:creationId xmlns:p14="http://schemas.microsoft.com/office/powerpoint/2010/main" val="12174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21" grpId="0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47610" y="2639427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谢谢大家！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0" y="2062058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1722420" y="3101092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555281" y="37256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1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文本框 19"/>
          <p:cNvSpPr txBox="1"/>
          <p:nvPr/>
        </p:nvSpPr>
        <p:spPr>
          <a:xfrm>
            <a:off x="658236" y="97651"/>
            <a:ext cx="39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致谢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81790" y="4272125"/>
            <a:ext cx="261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2020/11/20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9174" y="6468120"/>
            <a:ext cx="41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34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简历制作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647BBB1-816B-4654-9AE9-7F5E8BA11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" y="870186"/>
            <a:ext cx="4653096" cy="5441222"/>
          </a:xfrm>
          <a:prstGeom prst="rect">
            <a:avLst/>
          </a:prstGeom>
        </p:spPr>
      </p:pic>
      <p:sp>
        <p:nvSpPr>
          <p:cNvPr id="19" name="箭头: 燕尾形 18">
            <a:extLst>
              <a:ext uri="{FF2B5EF4-FFF2-40B4-BE49-F238E27FC236}">
                <a16:creationId xmlns:a16="http://schemas.microsoft.com/office/drawing/2014/main" id="{51ED13A3-847A-417E-AB4B-35DDCBAE4B4F}"/>
              </a:ext>
            </a:extLst>
          </p:cNvPr>
          <p:cNvSpPr/>
          <p:nvPr/>
        </p:nvSpPr>
        <p:spPr>
          <a:xfrm>
            <a:off x="4894587" y="1212893"/>
            <a:ext cx="464491" cy="415131"/>
          </a:xfrm>
          <a:prstGeom prst="notched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​​ 5">
            <a:extLst>
              <a:ext uri="{FF2B5EF4-FFF2-40B4-BE49-F238E27FC236}">
                <a16:creationId xmlns:a16="http://schemas.microsoft.com/office/drawing/2014/main" id="{DDB827A1-CA00-4D3A-A8CC-3EC824B97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989" y="977281"/>
            <a:ext cx="3032659" cy="82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B9097A9-3B12-4BD2-88B9-2D5C55C8687C}"/>
              </a:ext>
            </a:extLst>
          </p:cNvPr>
          <p:cNvSpPr txBox="1"/>
          <p:nvPr/>
        </p:nvSpPr>
        <p:spPr>
          <a:xfrm>
            <a:off x="5755988" y="1109645"/>
            <a:ext cx="303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简单介绍学习经历即可，若有荣誉奖项也可写在这</a:t>
            </a:r>
          </a:p>
        </p:txBody>
      </p:sp>
      <p:sp>
        <p:nvSpPr>
          <p:cNvPr id="29" name="箭头: 燕尾形 28">
            <a:extLst>
              <a:ext uri="{FF2B5EF4-FFF2-40B4-BE49-F238E27FC236}">
                <a16:creationId xmlns:a16="http://schemas.microsoft.com/office/drawing/2014/main" id="{239AB744-0B90-4483-91C3-1619F9E65A4C}"/>
              </a:ext>
            </a:extLst>
          </p:cNvPr>
          <p:cNvSpPr/>
          <p:nvPr/>
        </p:nvSpPr>
        <p:spPr>
          <a:xfrm>
            <a:off x="4894587" y="2201677"/>
            <a:ext cx="464491" cy="415131"/>
          </a:xfrm>
          <a:prstGeom prst="notched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​​ 5">
            <a:extLst>
              <a:ext uri="{FF2B5EF4-FFF2-40B4-BE49-F238E27FC236}">
                <a16:creationId xmlns:a16="http://schemas.microsoft.com/office/drawing/2014/main" id="{8615CF65-947E-40F6-86B9-2FABD07D1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987" y="2015514"/>
            <a:ext cx="3032659" cy="7821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30A462-7CAE-4296-91C2-4E17D5EDC411}"/>
              </a:ext>
            </a:extLst>
          </p:cNvPr>
          <p:cNvSpPr txBox="1"/>
          <p:nvPr/>
        </p:nvSpPr>
        <p:spPr>
          <a:xfrm>
            <a:off x="5755986" y="2113153"/>
            <a:ext cx="2855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分点有条理地罗列自己的实习工作内容</a:t>
            </a:r>
          </a:p>
        </p:txBody>
      </p:sp>
      <p:sp>
        <p:nvSpPr>
          <p:cNvPr id="32" name="箭头: 燕尾形 31">
            <a:extLst>
              <a:ext uri="{FF2B5EF4-FFF2-40B4-BE49-F238E27FC236}">
                <a16:creationId xmlns:a16="http://schemas.microsoft.com/office/drawing/2014/main" id="{D5A5D415-9FA0-41FA-B7AE-36958F316FF3}"/>
              </a:ext>
            </a:extLst>
          </p:cNvPr>
          <p:cNvSpPr/>
          <p:nvPr/>
        </p:nvSpPr>
        <p:spPr>
          <a:xfrm>
            <a:off x="4894587" y="3531326"/>
            <a:ext cx="464491" cy="415131"/>
          </a:xfrm>
          <a:prstGeom prst="notched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​​ 5">
            <a:extLst>
              <a:ext uri="{FF2B5EF4-FFF2-40B4-BE49-F238E27FC236}">
                <a16:creationId xmlns:a16="http://schemas.microsoft.com/office/drawing/2014/main" id="{92C749FE-5243-4CC8-BAC9-4F99FE38E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987" y="3216113"/>
            <a:ext cx="3032659" cy="108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798E56A-1B4F-4E15-999A-FAA25EA6ED79}"/>
              </a:ext>
            </a:extLst>
          </p:cNvPr>
          <p:cNvSpPr txBox="1"/>
          <p:nvPr/>
        </p:nvSpPr>
        <p:spPr>
          <a:xfrm>
            <a:off x="5755986" y="3332407"/>
            <a:ext cx="2855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面试官提问的重点，写的内容自己务必熟悉。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了解、熟悉、精通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箭头: 燕尾形 34">
            <a:extLst>
              <a:ext uri="{FF2B5EF4-FFF2-40B4-BE49-F238E27FC236}">
                <a16:creationId xmlns:a16="http://schemas.microsoft.com/office/drawing/2014/main" id="{C99D64E5-57E6-4AA7-8755-173AA56599DC}"/>
              </a:ext>
            </a:extLst>
          </p:cNvPr>
          <p:cNvSpPr/>
          <p:nvPr/>
        </p:nvSpPr>
        <p:spPr>
          <a:xfrm>
            <a:off x="4894587" y="4653409"/>
            <a:ext cx="464491" cy="415131"/>
          </a:xfrm>
          <a:prstGeom prst="notched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矩形​​ 5">
            <a:extLst>
              <a:ext uri="{FF2B5EF4-FFF2-40B4-BE49-F238E27FC236}">
                <a16:creationId xmlns:a16="http://schemas.microsoft.com/office/drawing/2014/main" id="{E07EB4BC-F88E-4081-859B-3DCA4FCA4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084" y="4556803"/>
            <a:ext cx="3032659" cy="82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640B178-E86A-42C0-BEFD-94E4B827EEF7}"/>
              </a:ext>
            </a:extLst>
          </p:cNvPr>
          <p:cNvSpPr txBox="1"/>
          <p:nvPr/>
        </p:nvSpPr>
        <p:spPr>
          <a:xfrm>
            <a:off x="5721083" y="4652891"/>
            <a:ext cx="303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第二个重点，项目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使用的技术栈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</a:p>
        </p:txBody>
      </p:sp>
      <p:sp>
        <p:nvSpPr>
          <p:cNvPr id="38" name="箭头: 燕尾形 37">
            <a:extLst>
              <a:ext uri="{FF2B5EF4-FFF2-40B4-BE49-F238E27FC236}">
                <a16:creationId xmlns:a16="http://schemas.microsoft.com/office/drawing/2014/main" id="{548FD12A-CCB7-4E6F-B3F4-67D1FCCDFA29}"/>
              </a:ext>
            </a:extLst>
          </p:cNvPr>
          <p:cNvSpPr/>
          <p:nvPr/>
        </p:nvSpPr>
        <p:spPr>
          <a:xfrm>
            <a:off x="5006895" y="5792102"/>
            <a:ext cx="464491" cy="415131"/>
          </a:xfrm>
          <a:prstGeom prst="notched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" name="矩形​​ 5">
            <a:extLst>
              <a:ext uri="{FF2B5EF4-FFF2-40B4-BE49-F238E27FC236}">
                <a16:creationId xmlns:a16="http://schemas.microsoft.com/office/drawing/2014/main" id="{A38B22B7-47FC-4173-B1BB-11A2E82CF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987" y="5741525"/>
            <a:ext cx="3032659" cy="531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9928C19-5BB0-49CB-9B3E-BBBF3E3C6F3B}"/>
              </a:ext>
            </a:extLst>
          </p:cNvPr>
          <p:cNvSpPr txBox="1"/>
          <p:nvPr/>
        </p:nvSpPr>
        <p:spPr>
          <a:xfrm>
            <a:off x="5721083" y="5818517"/>
            <a:ext cx="302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可写学术成果、比赛经历</a:t>
            </a:r>
          </a:p>
        </p:txBody>
      </p:sp>
    </p:spTree>
    <p:extLst>
      <p:ext uri="{BB962C8B-B14F-4D97-AF65-F5344CB8AC3E}">
        <p14:creationId xmlns:p14="http://schemas.microsoft.com/office/powerpoint/2010/main" val="9478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7" grpId="0"/>
      <p:bldP spid="29" grpId="0" animBg="1"/>
      <p:bldP spid="30" grpId="0" animBg="1"/>
      <p:bldP spid="31" grpId="0"/>
      <p:bldP spid="32" grpId="0" animBg="1"/>
      <p:bldP spid="33" grpId="0" animBg="1"/>
      <p:bldP spid="34" grpId="0"/>
      <p:bldP spid="35" grpId="0" animBg="1"/>
      <p:bldP spid="36" grpId="0" animBg="1"/>
      <p:bldP spid="37" grpId="0"/>
      <p:bldP spid="38" grpId="0" animBg="1"/>
      <p:bldP spid="39" grpId="0" animBg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344136" cy="37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简历制作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原创设计师QQ598969553                 _1">
            <a:extLst>
              <a:ext uri="{FF2B5EF4-FFF2-40B4-BE49-F238E27FC236}">
                <a16:creationId xmlns:a16="http://schemas.microsoft.com/office/drawing/2014/main" id="{4AA34C1B-95BD-4BF1-960C-7E3698A1F682}"/>
              </a:ext>
            </a:extLst>
          </p:cNvPr>
          <p:cNvSpPr/>
          <p:nvPr/>
        </p:nvSpPr>
        <p:spPr>
          <a:xfrm>
            <a:off x="785479" y="1700808"/>
            <a:ext cx="777686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165100" dist="50800" dir="138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原创设计师QQ598969553                 _2">
            <a:extLst>
              <a:ext uri="{FF2B5EF4-FFF2-40B4-BE49-F238E27FC236}">
                <a16:creationId xmlns:a16="http://schemas.microsoft.com/office/drawing/2014/main" id="{C62A3C64-5641-49AF-B12A-A9734211B47D}"/>
              </a:ext>
            </a:extLst>
          </p:cNvPr>
          <p:cNvSpPr txBox="1"/>
          <p:nvPr/>
        </p:nvSpPr>
        <p:spPr>
          <a:xfrm>
            <a:off x="1111059" y="2890497"/>
            <a:ext cx="7247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9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篇幅不要太长或太短，保持一页纸。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19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若内容太多，只写跟岗位最相关经历；若内容太少，可加入自我评价凑篇幅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19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写在简历上的内容自己必须吃透，不能被问倒，否则很扣分。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19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写完简历后可以互相修改或者找师兄、公司内推人帮忙修改。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19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随自己的学习进度，及时更新简历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ts val="19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简历制作：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wondercv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原创设计师QQ598969553                 _3">
            <a:extLst>
              <a:ext uri="{FF2B5EF4-FFF2-40B4-BE49-F238E27FC236}">
                <a16:creationId xmlns:a16="http://schemas.microsoft.com/office/drawing/2014/main" id="{9717A477-A8C7-44F9-BEA1-B1BA56BD7EA2}"/>
              </a:ext>
            </a:extLst>
          </p:cNvPr>
          <p:cNvSpPr/>
          <p:nvPr/>
        </p:nvSpPr>
        <p:spPr>
          <a:xfrm>
            <a:off x="785479" y="1896512"/>
            <a:ext cx="7776863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BB1717"/>
                </a:solidFill>
                <a:latin typeface="微软雅黑" pitchFamily="34" charset="-122"/>
                <a:ea typeface="微软雅黑" pitchFamily="34" charset="-122"/>
              </a:rPr>
              <a:t>Suggestions</a:t>
            </a:r>
            <a:endParaRPr lang="zh-CN" altLang="en-US" sz="2400" dirty="0">
              <a:solidFill>
                <a:srgbClr val="BB1717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41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344136" cy="37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信息渠道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45FCCC-70F7-4443-A745-AA4BDB0C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71" y="1042596"/>
            <a:ext cx="5887927" cy="27272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A5D067-F2F3-4615-BCBE-F0DFA176E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384" y="4087824"/>
            <a:ext cx="2022192" cy="151452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52AD874-591C-4898-8489-DB420AD87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426" y="4087824"/>
            <a:ext cx="1777822" cy="15189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F4E6DAE-0E46-4E51-BCD1-FAA198C85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321" y="4087824"/>
            <a:ext cx="1669956" cy="151452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081BAD3-F483-4DE1-AF1F-C16E4A4DCE4A}"/>
              </a:ext>
            </a:extLst>
          </p:cNvPr>
          <p:cNvSpPr txBox="1"/>
          <p:nvPr/>
        </p:nvSpPr>
        <p:spPr>
          <a:xfrm>
            <a:off x="6019726" y="2035628"/>
            <a:ext cx="3251595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牛客网</a:t>
            </a:r>
            <a:r>
              <a:rPr lang="zh-CN" altLang="en-US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信息来源）</a:t>
            </a:r>
            <a:endParaRPr lang="en-US" alt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、微信群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公司招聘公众号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猎聘、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等平台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同学间交流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导师推荐联系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15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41491" y="6482993"/>
            <a:ext cx="344136" cy="37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CB324C-8B24-4595-8F7B-4C75A2987738}"/>
              </a:ext>
            </a:extLst>
          </p:cNvPr>
          <p:cNvSpPr txBox="1"/>
          <p:nvPr/>
        </p:nvSpPr>
        <p:spPr>
          <a:xfrm>
            <a:off x="582321" y="127121"/>
            <a:ext cx="2773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信息渠道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5E11DF-4EC2-4729-B51C-75AEE5B04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9" y="1043762"/>
            <a:ext cx="4963651" cy="4559704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6BC68F1-3529-4F04-88D5-1E4450C68C1B}"/>
              </a:ext>
            </a:extLst>
          </p:cNvPr>
          <p:cNvCxnSpPr>
            <a:cxnSpLocks/>
          </p:cNvCxnSpPr>
          <p:nvPr/>
        </p:nvCxnSpPr>
        <p:spPr>
          <a:xfrm flipH="1">
            <a:off x="5526249" y="2364591"/>
            <a:ext cx="3366571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915936C-D19F-4B2D-A374-9B679DFC3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662" y="1525322"/>
            <a:ext cx="3000779" cy="662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800" b="1" kern="0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内推码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992034-F511-4C73-A0EA-A787522F3BB4}"/>
              </a:ext>
            </a:extLst>
          </p:cNvPr>
          <p:cNvSpPr/>
          <p:nvPr/>
        </p:nvSpPr>
        <p:spPr>
          <a:xfrm>
            <a:off x="5526249" y="2662825"/>
            <a:ext cx="3204192" cy="2571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优先筛选、通过概率更大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内推人能帮忙查看进度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部分公司提前批只能内推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内推码来源：师兄、牛客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zh-CN" altLang="en-US" b="1" kern="100" dirty="0">
                <a:solidFill>
                  <a:srgbClr val="4681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靠谱的内推人很重要</a:t>
            </a:r>
            <a:endParaRPr lang="en-US" altLang="zh-CN" b="1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Font typeface="Wingdings" panose="05000000000000000000" pitchFamily="2" charset="2"/>
              <a:buChar char="n"/>
            </a:pPr>
            <a:endParaRPr lang="zh-CN" altLang="en-US" kern="100" dirty="0">
              <a:solidFill>
                <a:srgbClr val="4681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2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tlCol="0" anchor="ctr"/>
      <a:lstStyle>
        <a:defPPr algn="ctr">
          <a:defRPr sz="13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20565</TotalTime>
  <Words>3164</Words>
  <Application>Microsoft Office PowerPoint</Application>
  <PresentationFormat>全屏显示(4:3)</PresentationFormat>
  <Paragraphs>659</Paragraphs>
  <Slides>51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Poppins SemiBold</vt:lpstr>
      <vt:lpstr>等线</vt:lpstr>
      <vt:lpstr>黑体</vt:lpstr>
      <vt:lpstr>微软雅黑</vt:lpstr>
      <vt:lpstr>微软雅黑 Light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cp:lastModifiedBy>YFH</cp:lastModifiedBy>
  <cp:revision>1368</cp:revision>
  <dcterms:created xsi:type="dcterms:W3CDTF">2013-10-25T14:41:09Z</dcterms:created>
  <dcterms:modified xsi:type="dcterms:W3CDTF">2020-11-20T13:41:31Z</dcterms:modified>
</cp:coreProperties>
</file>